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Arim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Arimo-regular.fntdata"/><Relationship Id="rId21" Type="http://schemas.openxmlformats.org/officeDocument/2006/relationships/slide" Target="slides/slide17.xml"/><Relationship Id="rId24" Type="http://schemas.openxmlformats.org/officeDocument/2006/relationships/font" Target="fonts/Arimo-italic.fntdata"/><Relationship Id="rId23" Type="http://schemas.openxmlformats.org/officeDocument/2006/relationships/font" Target="fonts/Arim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Arim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보병공격 +0%</a:t>
            </a:r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jpg"/><Relationship Id="rId4" Type="http://schemas.openxmlformats.org/officeDocument/2006/relationships/image" Target="../media/image10.png"/><Relationship Id="rId5" Type="http://schemas.openxmlformats.org/officeDocument/2006/relationships/image" Target="../media/image09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Relationship Id="rId5" Type="http://schemas.openxmlformats.org/officeDocument/2006/relationships/image" Target="../media/image03.png"/><Relationship Id="rId6" Type="http://schemas.openxmlformats.org/officeDocument/2006/relationships/image" Target="../media/image01.png"/><Relationship Id="rId7" Type="http://schemas.openxmlformats.org/officeDocument/2006/relationships/image" Target="../media/image00.png"/><Relationship Id="rId8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Relationship Id="rId9" Type="http://schemas.openxmlformats.org/officeDocument/2006/relationships/image" Target="../media/image06.png"/><Relationship Id="rId5" Type="http://schemas.openxmlformats.org/officeDocument/2006/relationships/image" Target="../media/image03.png"/><Relationship Id="rId6" Type="http://schemas.openxmlformats.org/officeDocument/2006/relationships/image" Target="../media/image01.png"/><Relationship Id="rId7" Type="http://schemas.openxmlformats.org/officeDocument/2006/relationships/image" Target="../media/image00.png"/><Relationship Id="rId8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연병장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2015.12.09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Edan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636099" y="365750"/>
            <a:ext cx="16737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 훈련 후, 연병장 이동</a:t>
            </a: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799" y="686674"/>
            <a:ext cx="9705900" cy="576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>
            <a:off x="4271750" y="3701000"/>
            <a:ext cx="107100" cy="1337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Shape 321"/>
          <p:cNvCxnSpPr/>
          <p:nvPr/>
        </p:nvCxnSpPr>
        <p:spPr>
          <a:xfrm flipH="1" rot="10800000">
            <a:off x="4369850" y="3433374"/>
            <a:ext cx="873899" cy="4013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Shape 322"/>
          <p:cNvCxnSpPr/>
          <p:nvPr/>
        </p:nvCxnSpPr>
        <p:spPr>
          <a:xfrm>
            <a:off x="5243825" y="3442375"/>
            <a:ext cx="1337698" cy="100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23" name="Shape 323"/>
          <p:cNvCxnSpPr/>
          <p:nvPr/>
        </p:nvCxnSpPr>
        <p:spPr>
          <a:xfrm>
            <a:off x="4717650" y="3486975"/>
            <a:ext cx="133799" cy="1337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Shape 324"/>
          <p:cNvCxnSpPr/>
          <p:nvPr/>
        </p:nvCxnSpPr>
        <p:spPr>
          <a:xfrm>
            <a:off x="4744425" y="4022050"/>
            <a:ext cx="178500" cy="18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Shape 325"/>
          <p:cNvCxnSpPr/>
          <p:nvPr/>
        </p:nvCxnSpPr>
        <p:spPr>
          <a:xfrm>
            <a:off x="5217075" y="3772350"/>
            <a:ext cx="213898" cy="1961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Shape 326"/>
          <p:cNvCxnSpPr/>
          <p:nvPr/>
        </p:nvCxnSpPr>
        <p:spPr>
          <a:xfrm flipH="1" rot="10800000">
            <a:off x="4904950" y="3825923"/>
            <a:ext cx="811500" cy="38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Shape 327"/>
          <p:cNvSpPr txBox="1"/>
          <p:nvPr/>
        </p:nvSpPr>
        <p:spPr>
          <a:xfrm>
            <a:off x="-90350" y="1201500"/>
            <a:ext cx="2364600" cy="3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 수집을 하면, 아래 경로를 따라 연병장으로 이동하여 정렬한다.</a:t>
            </a:r>
          </a:p>
          <a:p>
            <a:pPr indent="-2921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연병장으로 정렬하는 순간 2D 스프라이트로 변경한다.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/>
        </p:nvSpPr>
        <p:spPr>
          <a:xfrm>
            <a:off x="243721" y="365750"/>
            <a:ext cx="23817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 유닛 배치 방식</a:t>
            </a: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2149" y="587029"/>
            <a:ext cx="8735524" cy="582592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7989086" y="4870200"/>
            <a:ext cx="1605299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부대가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바라보는 방향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75500" y="1201500"/>
            <a:ext cx="3172198" cy="3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1칸에 9캐의 캐릭터로 구성 (기병은 6개 고려)</a:t>
            </a: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공성 병기는 1개의 유닛으로 구성</a:t>
            </a: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추가 기준 1/2k/4k/6k/8k/10k</a:t>
            </a: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내 캐릭터 추가 기준</a:t>
            </a: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1/400/800/1200/1600/2000</a:t>
            </a:r>
          </a:p>
          <a:p>
            <a:pPr indent="-2921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예) 궁수 450 → 궁수부대1개 내부에 2개 캐릭터</a:t>
            </a:r>
          </a:p>
        </p:txBody>
      </p:sp>
      <p:sp>
        <p:nvSpPr>
          <p:cNvPr id="336" name="Shape 336"/>
          <p:cNvSpPr/>
          <p:nvPr/>
        </p:nvSpPr>
        <p:spPr>
          <a:xfrm>
            <a:off x="10660575" y="5194062"/>
            <a:ext cx="1230599" cy="123959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10820025" y="5358012"/>
            <a:ext cx="911700" cy="911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22149" y="5800650"/>
            <a:ext cx="215874" cy="45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3224" y="5364975"/>
            <a:ext cx="215874" cy="45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9099" y="5358000"/>
            <a:ext cx="215874" cy="45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060" y="5806187"/>
            <a:ext cx="215874" cy="45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1735" y="5596212"/>
            <a:ext cx="215874" cy="45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7610" y="5593587"/>
            <a:ext cx="215874" cy="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/>
          <p:nvPr/>
        </p:nvSpPr>
        <p:spPr>
          <a:xfrm>
            <a:off x="10660575" y="3785012"/>
            <a:ext cx="1230599" cy="123959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10820025" y="3948962"/>
            <a:ext cx="911700" cy="911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64710" y="4242621"/>
            <a:ext cx="491400" cy="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74860" y="4145271"/>
            <a:ext cx="491400" cy="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63746" y="4438696"/>
            <a:ext cx="491400" cy="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11335" y="3887460"/>
            <a:ext cx="491400" cy="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70071" y="4520660"/>
            <a:ext cx="491400" cy="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5460" y="4004646"/>
            <a:ext cx="491400" cy="4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10660575" y="2359425"/>
            <a:ext cx="1230599" cy="123959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0820025" y="2519750"/>
            <a:ext cx="911700" cy="9117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10820025" y="2523375"/>
            <a:ext cx="911700" cy="9117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74839" y="2865784"/>
            <a:ext cx="491399" cy="54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70064" y="2614197"/>
            <a:ext cx="491399" cy="54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64703" y="2927472"/>
            <a:ext cx="491399" cy="54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11853" y="2674222"/>
            <a:ext cx="491399" cy="54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44564" y="2430034"/>
            <a:ext cx="491399" cy="54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28689" y="2451434"/>
            <a:ext cx="491399" cy="54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90525" y="402687"/>
            <a:ext cx="1650110" cy="190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7212514" y="2682259"/>
            <a:ext cx="477599" cy="477599"/>
          </a:xfrm>
          <a:prstGeom prst="ellipse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363" name="Shape 363"/>
          <p:cNvSpPr/>
          <p:nvPr/>
        </p:nvSpPr>
        <p:spPr>
          <a:xfrm>
            <a:off x="7642078" y="2448009"/>
            <a:ext cx="477599" cy="477599"/>
          </a:xfrm>
          <a:prstGeom prst="ellipse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364" name="Shape 364"/>
          <p:cNvSpPr/>
          <p:nvPr/>
        </p:nvSpPr>
        <p:spPr>
          <a:xfrm>
            <a:off x="8062139" y="2236015"/>
            <a:ext cx="477599" cy="477599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365" name="Shape 365"/>
          <p:cNvSpPr/>
          <p:nvPr/>
        </p:nvSpPr>
        <p:spPr>
          <a:xfrm>
            <a:off x="8473925" y="2021266"/>
            <a:ext cx="477599" cy="477599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366" name="Shape 366"/>
          <p:cNvSpPr/>
          <p:nvPr/>
        </p:nvSpPr>
        <p:spPr>
          <a:xfrm>
            <a:off x="8878560" y="1758416"/>
            <a:ext cx="477599" cy="477599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367" name="Shape 367"/>
          <p:cNvSpPr/>
          <p:nvPr/>
        </p:nvSpPr>
        <p:spPr>
          <a:xfrm>
            <a:off x="9305778" y="1543653"/>
            <a:ext cx="477599" cy="477599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368" name="Shape 368"/>
          <p:cNvSpPr/>
          <p:nvPr/>
        </p:nvSpPr>
        <p:spPr>
          <a:xfrm>
            <a:off x="6916850" y="2283847"/>
            <a:ext cx="477599" cy="477599"/>
          </a:xfrm>
          <a:prstGeom prst="ellipse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369" name="Shape 369"/>
          <p:cNvSpPr/>
          <p:nvPr/>
        </p:nvSpPr>
        <p:spPr>
          <a:xfrm>
            <a:off x="7346414" y="2049598"/>
            <a:ext cx="477599" cy="477599"/>
          </a:xfrm>
          <a:prstGeom prst="ellipse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70" name="Shape 370"/>
          <p:cNvSpPr/>
          <p:nvPr/>
        </p:nvSpPr>
        <p:spPr>
          <a:xfrm>
            <a:off x="7766477" y="1837601"/>
            <a:ext cx="477599" cy="477599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371" name="Shape 371"/>
          <p:cNvSpPr/>
          <p:nvPr/>
        </p:nvSpPr>
        <p:spPr>
          <a:xfrm>
            <a:off x="8178264" y="1622854"/>
            <a:ext cx="477599" cy="477599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72" name="Shape 372"/>
          <p:cNvSpPr/>
          <p:nvPr/>
        </p:nvSpPr>
        <p:spPr>
          <a:xfrm>
            <a:off x="8582899" y="1360004"/>
            <a:ext cx="477599" cy="477599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373" name="Shape 373"/>
          <p:cNvSpPr/>
          <p:nvPr/>
        </p:nvSpPr>
        <p:spPr>
          <a:xfrm>
            <a:off x="9010117" y="1145240"/>
            <a:ext cx="477599" cy="477599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cxnSp>
        <p:nvCxnSpPr>
          <p:cNvPr id="374" name="Shape 374"/>
          <p:cNvCxnSpPr/>
          <p:nvPr/>
        </p:nvCxnSpPr>
        <p:spPr>
          <a:xfrm>
            <a:off x="8035175" y="4432275"/>
            <a:ext cx="356700" cy="46379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75" name="Shape 375"/>
          <p:cNvSpPr/>
          <p:nvPr/>
        </p:nvSpPr>
        <p:spPr>
          <a:xfrm>
            <a:off x="7466175" y="3101522"/>
            <a:ext cx="477599" cy="477599"/>
          </a:xfrm>
          <a:prstGeom prst="ellipse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궁병</a:t>
            </a:r>
          </a:p>
        </p:txBody>
      </p:sp>
      <p:sp>
        <p:nvSpPr>
          <p:cNvPr id="376" name="Shape 376"/>
          <p:cNvSpPr/>
          <p:nvPr/>
        </p:nvSpPr>
        <p:spPr>
          <a:xfrm>
            <a:off x="7895739" y="2867273"/>
            <a:ext cx="477599" cy="477599"/>
          </a:xfrm>
          <a:prstGeom prst="ellipse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377" name="Shape 377"/>
          <p:cNvSpPr/>
          <p:nvPr/>
        </p:nvSpPr>
        <p:spPr>
          <a:xfrm>
            <a:off x="8315802" y="2655276"/>
            <a:ext cx="477599" cy="477599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기병</a:t>
            </a:r>
          </a:p>
        </p:txBody>
      </p:sp>
      <p:sp>
        <p:nvSpPr>
          <p:cNvPr id="378" name="Shape 378"/>
          <p:cNvSpPr/>
          <p:nvPr/>
        </p:nvSpPr>
        <p:spPr>
          <a:xfrm>
            <a:off x="8727589" y="2440530"/>
            <a:ext cx="477599" cy="477599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379" name="Shape 379"/>
          <p:cNvSpPr/>
          <p:nvPr/>
        </p:nvSpPr>
        <p:spPr>
          <a:xfrm>
            <a:off x="9132224" y="2177678"/>
            <a:ext cx="477599" cy="477599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보병</a:t>
            </a:r>
          </a:p>
        </p:txBody>
      </p:sp>
      <p:sp>
        <p:nvSpPr>
          <p:cNvPr id="380" name="Shape 380"/>
          <p:cNvSpPr/>
          <p:nvPr/>
        </p:nvSpPr>
        <p:spPr>
          <a:xfrm>
            <a:off x="9559442" y="1962915"/>
            <a:ext cx="477599" cy="477599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381" name="Shape 381"/>
          <p:cNvSpPr/>
          <p:nvPr/>
        </p:nvSpPr>
        <p:spPr>
          <a:xfrm>
            <a:off x="4607851" y="4029585"/>
            <a:ext cx="477599" cy="477599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382" name="Shape 382"/>
          <p:cNvSpPr/>
          <p:nvPr/>
        </p:nvSpPr>
        <p:spPr>
          <a:xfrm>
            <a:off x="5040878" y="3781448"/>
            <a:ext cx="477599" cy="477599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383" name="Shape 383"/>
          <p:cNvSpPr/>
          <p:nvPr/>
        </p:nvSpPr>
        <p:spPr>
          <a:xfrm>
            <a:off x="5485914" y="3574701"/>
            <a:ext cx="477599" cy="477599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384" name="Shape 384"/>
          <p:cNvSpPr/>
          <p:nvPr/>
        </p:nvSpPr>
        <p:spPr>
          <a:xfrm>
            <a:off x="5933376" y="3357017"/>
            <a:ext cx="477599" cy="477599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385" name="Shape 385"/>
          <p:cNvSpPr/>
          <p:nvPr/>
        </p:nvSpPr>
        <p:spPr>
          <a:xfrm>
            <a:off x="6354910" y="3138166"/>
            <a:ext cx="477599" cy="477599"/>
          </a:xfrm>
          <a:prstGeom prst="ellips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386" name="Shape 386"/>
          <p:cNvSpPr/>
          <p:nvPr/>
        </p:nvSpPr>
        <p:spPr>
          <a:xfrm>
            <a:off x="6788128" y="2925602"/>
            <a:ext cx="477599" cy="477599"/>
          </a:xfrm>
          <a:prstGeom prst="ellips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387" name="Shape 387"/>
          <p:cNvSpPr/>
          <p:nvPr/>
        </p:nvSpPr>
        <p:spPr>
          <a:xfrm>
            <a:off x="4312189" y="3631171"/>
            <a:ext cx="477599" cy="477599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4745214" y="3383035"/>
            <a:ext cx="477599" cy="477599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89" name="Shape 389"/>
          <p:cNvSpPr/>
          <p:nvPr/>
        </p:nvSpPr>
        <p:spPr>
          <a:xfrm>
            <a:off x="5190251" y="3176289"/>
            <a:ext cx="477599" cy="477599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390" name="Shape 390"/>
          <p:cNvSpPr/>
          <p:nvPr/>
        </p:nvSpPr>
        <p:spPr>
          <a:xfrm>
            <a:off x="5637714" y="2958605"/>
            <a:ext cx="477599" cy="477599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91" name="Shape 391"/>
          <p:cNvSpPr/>
          <p:nvPr/>
        </p:nvSpPr>
        <p:spPr>
          <a:xfrm>
            <a:off x="6059248" y="2739753"/>
            <a:ext cx="477599" cy="477599"/>
          </a:xfrm>
          <a:prstGeom prst="ellips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392" name="Shape 392"/>
          <p:cNvSpPr/>
          <p:nvPr/>
        </p:nvSpPr>
        <p:spPr>
          <a:xfrm>
            <a:off x="6492467" y="2527190"/>
            <a:ext cx="477599" cy="477599"/>
          </a:xfrm>
          <a:prstGeom prst="ellips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93" name="Shape 393"/>
          <p:cNvSpPr/>
          <p:nvPr/>
        </p:nvSpPr>
        <p:spPr>
          <a:xfrm>
            <a:off x="4861514" y="4448846"/>
            <a:ext cx="477599" cy="477599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석궁병</a:t>
            </a:r>
          </a:p>
        </p:txBody>
      </p:sp>
      <p:sp>
        <p:nvSpPr>
          <p:cNvPr id="394" name="Shape 394"/>
          <p:cNvSpPr/>
          <p:nvPr/>
        </p:nvSpPr>
        <p:spPr>
          <a:xfrm>
            <a:off x="5294539" y="4200710"/>
            <a:ext cx="477599" cy="477599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395" name="Shape 395"/>
          <p:cNvSpPr/>
          <p:nvPr/>
        </p:nvSpPr>
        <p:spPr>
          <a:xfrm>
            <a:off x="5739576" y="3993964"/>
            <a:ext cx="477599" cy="477599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궁기병</a:t>
            </a:r>
          </a:p>
        </p:txBody>
      </p:sp>
      <p:sp>
        <p:nvSpPr>
          <p:cNvPr id="396" name="Shape 396"/>
          <p:cNvSpPr/>
          <p:nvPr/>
        </p:nvSpPr>
        <p:spPr>
          <a:xfrm>
            <a:off x="6187039" y="3776280"/>
            <a:ext cx="477599" cy="477599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397" name="Shape 397"/>
          <p:cNvSpPr/>
          <p:nvPr/>
        </p:nvSpPr>
        <p:spPr>
          <a:xfrm>
            <a:off x="6608574" y="3557428"/>
            <a:ext cx="477599" cy="477599"/>
          </a:xfrm>
          <a:prstGeom prst="ellips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창병</a:t>
            </a:r>
          </a:p>
        </p:txBody>
      </p:sp>
      <p:sp>
        <p:nvSpPr>
          <p:cNvPr id="398" name="Shape 398"/>
          <p:cNvSpPr/>
          <p:nvPr/>
        </p:nvSpPr>
        <p:spPr>
          <a:xfrm>
            <a:off x="7041792" y="3344864"/>
            <a:ext cx="477599" cy="477599"/>
          </a:xfrm>
          <a:prstGeom prst="ellips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1537150" y="4634025"/>
            <a:ext cx="356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10979986" y="4735850"/>
            <a:ext cx="356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11464486" y="4073375"/>
            <a:ext cx="356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10842200" y="4230425"/>
            <a:ext cx="356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11388286" y="3687412"/>
            <a:ext cx="356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10778536" y="3817350"/>
            <a:ext cx="356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210437" y="70680"/>
            <a:ext cx="15504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부대상세정보</a:t>
            </a:r>
          </a:p>
        </p:txBody>
      </p:sp>
      <p:sp>
        <p:nvSpPr>
          <p:cNvPr id="411" name="Shape 411"/>
          <p:cNvSpPr/>
          <p:nvPr/>
        </p:nvSpPr>
        <p:spPr>
          <a:xfrm>
            <a:off x="400090" y="518270"/>
            <a:ext cx="3461146" cy="601396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33" y="527918"/>
            <a:ext cx="3435976" cy="497504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/>
          <p:nvPr/>
        </p:nvSpPr>
        <p:spPr>
          <a:xfrm>
            <a:off x="400090" y="742493"/>
            <a:ext cx="3451559" cy="5202529"/>
          </a:xfrm>
          <a:prstGeom prst="roundRect">
            <a:avLst>
              <a:gd fmla="val 1694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398263" y="798054"/>
            <a:ext cx="3453387" cy="5371191"/>
          </a:xfrm>
          <a:prstGeom prst="roundRect">
            <a:avLst>
              <a:gd fmla="val 99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447831" y="6051026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416" name="Shape 416"/>
          <p:cNvSpPr/>
          <p:nvPr/>
        </p:nvSpPr>
        <p:spPr>
          <a:xfrm>
            <a:off x="398263" y="531045"/>
            <a:ext cx="3453516" cy="3381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부대상세정보</a:t>
            </a:r>
          </a:p>
        </p:txBody>
      </p:sp>
      <p:sp>
        <p:nvSpPr>
          <p:cNvPr id="417" name="Shape 417"/>
          <p:cNvSpPr/>
          <p:nvPr/>
        </p:nvSpPr>
        <p:spPr>
          <a:xfrm>
            <a:off x="2891846" y="593233"/>
            <a:ext cx="232665" cy="214575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3212198" y="596343"/>
            <a:ext cx="232665" cy="214575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3501451" y="596341"/>
            <a:ext cx="232665" cy="214575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398263" y="877075"/>
            <a:ext cx="3453387" cy="537542"/>
          </a:xfrm>
          <a:prstGeom prst="roundRect">
            <a:avLst>
              <a:gd fmla="val 0" name="adj"/>
            </a:avLst>
          </a:prstGeom>
          <a:solidFill>
            <a:schemeClr val="lt1">
              <a:alpha val="23921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414687" y="912712"/>
            <a:ext cx="3448379" cy="477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부대총수 </a:t>
            </a:r>
            <a:r>
              <a:rPr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2,000/3,000 </a:t>
            </a: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총 식량소모 </a:t>
            </a:r>
            <a:r>
              <a:rPr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32.729/h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행군총계 </a:t>
            </a:r>
            <a:r>
              <a:rPr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2/3</a:t>
            </a: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부상병수 </a:t>
            </a:r>
            <a:r>
              <a:rPr lang="en-US" sz="10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7,971/66,767</a:t>
            </a:r>
          </a:p>
        </p:txBody>
      </p:sp>
      <p:cxnSp>
        <p:nvCxnSpPr>
          <p:cNvPr id="422" name="Shape 422"/>
          <p:cNvCxnSpPr/>
          <p:nvPr/>
        </p:nvCxnSpPr>
        <p:spPr>
          <a:xfrm flipH="1" rot="10800000">
            <a:off x="398263" y="1421578"/>
            <a:ext cx="3455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3" name="Shape 423"/>
          <p:cNvSpPr/>
          <p:nvPr/>
        </p:nvSpPr>
        <p:spPr>
          <a:xfrm>
            <a:off x="1127165" y="6052125"/>
            <a:ext cx="1260933" cy="415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>
                <a:solidFill>
                  <a:schemeClr val="dk1"/>
                </a:solidFill>
              </a:rPr>
              <a:t>부대정보</a:t>
            </a:r>
          </a:p>
        </p:txBody>
      </p:sp>
      <p:sp>
        <p:nvSpPr>
          <p:cNvPr id="424" name="Shape 424"/>
          <p:cNvSpPr/>
          <p:nvPr/>
        </p:nvSpPr>
        <p:spPr>
          <a:xfrm>
            <a:off x="2504310" y="6049901"/>
            <a:ext cx="1260933" cy="41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버프정보</a:t>
            </a:r>
          </a:p>
        </p:txBody>
      </p:sp>
      <p:grpSp>
        <p:nvGrpSpPr>
          <p:cNvPr id="425" name="Shape 425"/>
          <p:cNvGrpSpPr/>
          <p:nvPr/>
        </p:nvGrpSpPr>
        <p:grpSpPr>
          <a:xfrm>
            <a:off x="441495" y="1292562"/>
            <a:ext cx="3399245" cy="1305598"/>
            <a:chOff x="441495" y="1292562"/>
            <a:chExt cx="3399245" cy="1305598"/>
          </a:xfrm>
        </p:grpSpPr>
        <p:sp>
          <p:nvSpPr>
            <p:cNvPr id="426" name="Shape 426"/>
            <p:cNvSpPr/>
            <p:nvPr/>
          </p:nvSpPr>
          <p:spPr>
            <a:xfrm>
              <a:off x="453083" y="1466479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1302151" y="1470179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2155280" y="1477078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3011293" y="1481017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0" name="Shape 4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1495" y="1470605"/>
              <a:ext cx="849497" cy="1117090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431" name="Shape 4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8107" y="1463291"/>
              <a:ext cx="741380" cy="1069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Shape 4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4699" y="1292562"/>
              <a:ext cx="872010" cy="1233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Shape 4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1243" y="1481070"/>
              <a:ext cx="849497" cy="1117090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434" name="Shape 434"/>
            <p:cNvSpPr/>
            <p:nvPr/>
          </p:nvSpPr>
          <p:spPr>
            <a:xfrm>
              <a:off x="462589" y="2285992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35" name="Shape 435"/>
            <p:cNvSpPr/>
            <p:nvPr/>
          </p:nvSpPr>
          <p:spPr>
            <a:xfrm>
              <a:off x="1305450" y="2279768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2163872" y="2289100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3019706" y="2286543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439253" y="2461679"/>
            <a:ext cx="3399245" cy="1305598"/>
            <a:chOff x="441495" y="1292562"/>
            <a:chExt cx="3399245" cy="1305598"/>
          </a:xfrm>
        </p:grpSpPr>
        <p:sp>
          <p:nvSpPr>
            <p:cNvPr id="439" name="Shape 439"/>
            <p:cNvSpPr/>
            <p:nvPr/>
          </p:nvSpPr>
          <p:spPr>
            <a:xfrm>
              <a:off x="453083" y="1466479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1302151" y="1470179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2155280" y="1477078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3011293" y="1481017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3" name="Shape 4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1495" y="1470605"/>
              <a:ext cx="849497" cy="1117090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444" name="Shape 4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8107" y="1463291"/>
              <a:ext cx="741380" cy="1069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Shape 4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4699" y="1292562"/>
              <a:ext cx="872010" cy="1233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Shape 4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1243" y="1481070"/>
              <a:ext cx="849497" cy="1117090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447" name="Shape 447"/>
            <p:cNvSpPr/>
            <p:nvPr/>
          </p:nvSpPr>
          <p:spPr>
            <a:xfrm>
              <a:off x="462589" y="2285992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48" name="Shape 448"/>
            <p:cNvSpPr/>
            <p:nvPr/>
          </p:nvSpPr>
          <p:spPr>
            <a:xfrm>
              <a:off x="1305450" y="2279768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49" name="Shape 449"/>
            <p:cNvSpPr/>
            <p:nvPr/>
          </p:nvSpPr>
          <p:spPr>
            <a:xfrm>
              <a:off x="2163872" y="2289100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50" name="Shape 450"/>
            <p:cNvSpPr/>
            <p:nvPr/>
          </p:nvSpPr>
          <p:spPr>
            <a:xfrm>
              <a:off x="3019706" y="2286543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</p:grpSp>
      <p:cxnSp>
        <p:nvCxnSpPr>
          <p:cNvPr id="451" name="Shape 451"/>
          <p:cNvCxnSpPr/>
          <p:nvPr/>
        </p:nvCxnSpPr>
        <p:spPr>
          <a:xfrm>
            <a:off x="400090" y="2573533"/>
            <a:ext cx="346114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Dot"/>
            <a:miter/>
            <a:headEnd len="med" w="med" type="none"/>
            <a:tailEnd len="med" w="med" type="none"/>
          </a:ln>
        </p:spPr>
      </p:cxnSp>
      <p:grpSp>
        <p:nvGrpSpPr>
          <p:cNvPr id="452" name="Shape 452"/>
          <p:cNvGrpSpPr/>
          <p:nvPr/>
        </p:nvGrpSpPr>
        <p:grpSpPr>
          <a:xfrm>
            <a:off x="431668" y="3632114"/>
            <a:ext cx="3399245" cy="1305598"/>
            <a:chOff x="441495" y="1292562"/>
            <a:chExt cx="3399245" cy="1305598"/>
          </a:xfrm>
        </p:grpSpPr>
        <p:sp>
          <p:nvSpPr>
            <p:cNvPr id="453" name="Shape 453"/>
            <p:cNvSpPr/>
            <p:nvPr/>
          </p:nvSpPr>
          <p:spPr>
            <a:xfrm>
              <a:off x="453083" y="1466479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1302151" y="1470179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2155280" y="1477078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3011293" y="1481017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7" name="Shape 4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1495" y="1470605"/>
              <a:ext cx="849497" cy="1117090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458" name="Shape 4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8107" y="1463291"/>
              <a:ext cx="741380" cy="1069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Shape 4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4699" y="1292562"/>
              <a:ext cx="872010" cy="1233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Shape 4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1243" y="1481070"/>
              <a:ext cx="849497" cy="1117090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461" name="Shape 461"/>
            <p:cNvSpPr/>
            <p:nvPr/>
          </p:nvSpPr>
          <p:spPr>
            <a:xfrm>
              <a:off x="462589" y="2285992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62" name="Shape 462"/>
            <p:cNvSpPr/>
            <p:nvPr/>
          </p:nvSpPr>
          <p:spPr>
            <a:xfrm>
              <a:off x="1305450" y="2279768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2163872" y="2289100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64" name="Shape 464"/>
            <p:cNvSpPr/>
            <p:nvPr/>
          </p:nvSpPr>
          <p:spPr>
            <a:xfrm>
              <a:off x="3019706" y="2295875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</p:grpSp>
      <p:cxnSp>
        <p:nvCxnSpPr>
          <p:cNvPr id="465" name="Shape 465"/>
          <p:cNvCxnSpPr/>
          <p:nvPr/>
        </p:nvCxnSpPr>
        <p:spPr>
          <a:xfrm>
            <a:off x="392506" y="3743967"/>
            <a:ext cx="346114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Dot"/>
            <a:miter/>
            <a:headEnd len="med" w="med" type="none"/>
            <a:tailEnd len="med" w="med" type="none"/>
          </a:ln>
        </p:spPr>
      </p:cxnSp>
      <p:grpSp>
        <p:nvGrpSpPr>
          <p:cNvPr id="466" name="Shape 466"/>
          <p:cNvGrpSpPr/>
          <p:nvPr/>
        </p:nvGrpSpPr>
        <p:grpSpPr>
          <a:xfrm>
            <a:off x="432508" y="4717941"/>
            <a:ext cx="3399245" cy="1305598"/>
            <a:chOff x="441495" y="1292562"/>
            <a:chExt cx="3399245" cy="1305598"/>
          </a:xfrm>
        </p:grpSpPr>
        <p:sp>
          <p:nvSpPr>
            <p:cNvPr id="467" name="Shape 467"/>
            <p:cNvSpPr/>
            <p:nvPr/>
          </p:nvSpPr>
          <p:spPr>
            <a:xfrm>
              <a:off x="453083" y="1466479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302151" y="1470179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2155280" y="1477078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3011293" y="1481017"/>
              <a:ext cx="791999" cy="104817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1" name="Shape 4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1495" y="1470605"/>
              <a:ext cx="849497" cy="1117090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472" name="Shape 4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8107" y="1463291"/>
              <a:ext cx="741380" cy="1069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Shape 4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4699" y="1292562"/>
              <a:ext cx="872010" cy="1233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Shape 4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1243" y="1481070"/>
              <a:ext cx="849497" cy="1117090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475" name="Shape 475"/>
            <p:cNvSpPr/>
            <p:nvPr/>
          </p:nvSpPr>
          <p:spPr>
            <a:xfrm>
              <a:off x="462589" y="2285992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76" name="Shape 476"/>
            <p:cNvSpPr/>
            <p:nvPr/>
          </p:nvSpPr>
          <p:spPr>
            <a:xfrm>
              <a:off x="1305450" y="2279768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77" name="Shape 477"/>
            <p:cNvSpPr/>
            <p:nvPr/>
          </p:nvSpPr>
          <p:spPr>
            <a:xfrm>
              <a:off x="2163872" y="2289100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  <p:sp>
          <p:nvSpPr>
            <p:cNvPr id="478" name="Shape 478"/>
            <p:cNvSpPr/>
            <p:nvPr/>
          </p:nvSpPr>
          <p:spPr>
            <a:xfrm>
              <a:off x="3019706" y="2295875"/>
              <a:ext cx="774662" cy="228059"/>
            </a:xfrm>
            <a:prstGeom prst="roundRect">
              <a:avLst>
                <a:gd fmla="val 16667" name="adj"/>
              </a:avLst>
            </a:prstGeom>
            <a:solidFill>
              <a:srgbClr val="525252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121,231</a:t>
              </a:r>
            </a:p>
          </p:txBody>
        </p:sp>
      </p:grpSp>
      <p:cxnSp>
        <p:nvCxnSpPr>
          <p:cNvPr id="479" name="Shape 479"/>
          <p:cNvCxnSpPr/>
          <p:nvPr/>
        </p:nvCxnSpPr>
        <p:spPr>
          <a:xfrm flipH="1" rot="10800000">
            <a:off x="410704" y="5987354"/>
            <a:ext cx="3455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80" name="Shape 480"/>
          <p:cNvSpPr/>
          <p:nvPr/>
        </p:nvSpPr>
        <p:spPr>
          <a:xfrm>
            <a:off x="3941167" y="3646889"/>
            <a:ext cx="457200" cy="21671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4553589" y="3532735"/>
            <a:ext cx="2358822" cy="52280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병과를 구분 하는 라인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7개의 병과 처리합니다</a:t>
            </a:r>
          </a:p>
        </p:txBody>
      </p:sp>
      <p:sp>
        <p:nvSpPr>
          <p:cNvPr id="482" name="Shape 482"/>
          <p:cNvSpPr/>
          <p:nvPr/>
        </p:nvSpPr>
        <p:spPr>
          <a:xfrm>
            <a:off x="3902533" y="4794771"/>
            <a:ext cx="457200" cy="21671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4514957" y="4680617"/>
            <a:ext cx="2358822" cy="52280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 병과가 5개 이상이 되는 경우 라인이 없습니다</a:t>
            </a:r>
          </a:p>
        </p:txBody>
      </p:sp>
      <p:sp>
        <p:nvSpPr>
          <p:cNvPr id="484" name="Shape 484"/>
          <p:cNvSpPr/>
          <p:nvPr/>
        </p:nvSpPr>
        <p:spPr>
          <a:xfrm>
            <a:off x="3941167" y="2908450"/>
            <a:ext cx="457200" cy="21671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4553589" y="2794297"/>
            <a:ext cx="2798931" cy="52280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병사를 클릭 시 병사 세부 정보 화면으로 이동 하게 되어집니다.</a:t>
            </a:r>
          </a:p>
        </p:txBody>
      </p:sp>
      <p:sp>
        <p:nvSpPr>
          <p:cNvPr id="486" name="Shape 486"/>
          <p:cNvSpPr/>
          <p:nvPr/>
        </p:nvSpPr>
        <p:spPr>
          <a:xfrm>
            <a:off x="3901387" y="566329"/>
            <a:ext cx="457200" cy="21671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4527169" y="382921"/>
            <a:ext cx="3193276" cy="58352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편성 설정 버튼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부대 편성 설정 버튼은 3개(출정 시 사용이 가능 합니다)</a:t>
            </a:r>
          </a:p>
        </p:txBody>
      </p:sp>
      <p:sp>
        <p:nvSpPr>
          <p:cNvPr id="488" name="Shape 488"/>
          <p:cNvSpPr/>
          <p:nvPr/>
        </p:nvSpPr>
        <p:spPr>
          <a:xfrm>
            <a:off x="3901783" y="1221532"/>
            <a:ext cx="457200" cy="21671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4527564" y="1126651"/>
            <a:ext cx="3506090" cy="85433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부대총수 : (마을 보유 병사 / 보유 전체 병사)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식량소모 : (병사 보유에 따른 식량 소모)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행군 총계 : (남은 행군 / 최대 행군)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부상병수 : (병원 부상병 수 / 병원 최대 부상병수)</a:t>
            </a:r>
          </a:p>
        </p:txBody>
      </p:sp>
      <p:sp>
        <p:nvSpPr>
          <p:cNvPr id="490" name="Shape 490"/>
          <p:cNvSpPr/>
          <p:nvPr/>
        </p:nvSpPr>
        <p:spPr>
          <a:xfrm>
            <a:off x="3811926" y="5760162"/>
            <a:ext cx="457200" cy="21671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4424348" y="5646008"/>
            <a:ext cx="2358822" cy="52280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보유 하고 있는 병력 수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210437" y="70680"/>
            <a:ext cx="15504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부대상세정보</a:t>
            </a:r>
          </a:p>
        </p:txBody>
      </p:sp>
      <p:sp>
        <p:nvSpPr>
          <p:cNvPr id="498" name="Shape 498"/>
          <p:cNvSpPr/>
          <p:nvPr/>
        </p:nvSpPr>
        <p:spPr>
          <a:xfrm>
            <a:off x="400090" y="518270"/>
            <a:ext cx="3461146" cy="601396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33" y="527918"/>
            <a:ext cx="3435976" cy="497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>
            <a:off x="400090" y="742493"/>
            <a:ext cx="3451559" cy="5202529"/>
          </a:xfrm>
          <a:prstGeom prst="roundRect">
            <a:avLst>
              <a:gd fmla="val 1694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398263" y="798054"/>
            <a:ext cx="3453387" cy="5371191"/>
          </a:xfrm>
          <a:prstGeom prst="roundRect">
            <a:avLst>
              <a:gd fmla="val 99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447831" y="6051026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503" name="Shape 503"/>
          <p:cNvSpPr/>
          <p:nvPr/>
        </p:nvSpPr>
        <p:spPr>
          <a:xfrm>
            <a:off x="398263" y="531045"/>
            <a:ext cx="3453516" cy="3381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상세 정보</a:t>
            </a:r>
          </a:p>
        </p:txBody>
      </p:sp>
      <p:sp>
        <p:nvSpPr>
          <p:cNvPr id="504" name="Shape 504"/>
          <p:cNvSpPr/>
          <p:nvPr/>
        </p:nvSpPr>
        <p:spPr>
          <a:xfrm>
            <a:off x="2891846" y="593233"/>
            <a:ext cx="232665" cy="214575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3212198" y="596343"/>
            <a:ext cx="232665" cy="214575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501451" y="596341"/>
            <a:ext cx="232665" cy="214575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398263" y="877076"/>
            <a:ext cx="3453387" cy="1124843"/>
          </a:xfrm>
          <a:prstGeom prst="roundRect">
            <a:avLst>
              <a:gd fmla="val 0" name="adj"/>
            </a:avLst>
          </a:prstGeom>
          <a:solidFill>
            <a:schemeClr val="lt1">
              <a:alpha val="22745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414687" y="912712"/>
            <a:ext cx="335055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</a:t>
            </a:r>
          </a:p>
        </p:txBody>
      </p:sp>
      <p:sp>
        <p:nvSpPr>
          <p:cNvPr id="509" name="Shape 509"/>
          <p:cNvSpPr/>
          <p:nvPr/>
        </p:nvSpPr>
        <p:spPr>
          <a:xfrm>
            <a:off x="1127165" y="6052125"/>
            <a:ext cx="1260933" cy="41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부대정보</a:t>
            </a:r>
          </a:p>
        </p:txBody>
      </p:sp>
      <p:sp>
        <p:nvSpPr>
          <p:cNvPr id="510" name="Shape 510"/>
          <p:cNvSpPr/>
          <p:nvPr/>
        </p:nvSpPr>
        <p:spPr>
          <a:xfrm>
            <a:off x="2504310" y="6049901"/>
            <a:ext cx="1260933" cy="415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버프정보</a:t>
            </a:r>
          </a:p>
        </p:txBody>
      </p:sp>
      <p:cxnSp>
        <p:nvCxnSpPr>
          <p:cNvPr id="511" name="Shape 511"/>
          <p:cNvCxnSpPr/>
          <p:nvPr/>
        </p:nvCxnSpPr>
        <p:spPr>
          <a:xfrm flipH="1" rot="10800000">
            <a:off x="410704" y="5987354"/>
            <a:ext cx="3455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2" name="Shape 512"/>
          <p:cNvSpPr/>
          <p:nvPr/>
        </p:nvSpPr>
        <p:spPr>
          <a:xfrm>
            <a:off x="398009" y="1183040"/>
            <a:ext cx="3453642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공격력 +0%                          방어력 +0%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체력 +0%                             사거리 +0%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피해 량 감소 -0%</a:t>
            </a:r>
          </a:p>
        </p:txBody>
      </p:sp>
      <p:sp>
        <p:nvSpPr>
          <p:cNvPr id="513" name="Shape 513"/>
          <p:cNvSpPr/>
          <p:nvPr/>
        </p:nvSpPr>
        <p:spPr>
          <a:xfrm>
            <a:off x="447831" y="936749"/>
            <a:ext cx="3317414" cy="22892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</a:t>
            </a:r>
          </a:p>
        </p:txBody>
      </p:sp>
      <p:sp>
        <p:nvSpPr>
          <p:cNvPr id="514" name="Shape 514"/>
          <p:cNvSpPr/>
          <p:nvPr/>
        </p:nvSpPr>
        <p:spPr>
          <a:xfrm>
            <a:off x="403986" y="2045625"/>
            <a:ext cx="3453387" cy="1124843"/>
          </a:xfrm>
          <a:prstGeom prst="roundRect">
            <a:avLst>
              <a:gd fmla="val 0" name="adj"/>
            </a:avLst>
          </a:prstGeom>
          <a:solidFill>
            <a:schemeClr val="lt1">
              <a:alpha val="22745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420408" y="2081259"/>
            <a:ext cx="335055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</a:t>
            </a:r>
          </a:p>
        </p:txBody>
      </p:sp>
      <p:sp>
        <p:nvSpPr>
          <p:cNvPr id="516" name="Shape 516"/>
          <p:cNvSpPr/>
          <p:nvPr/>
        </p:nvSpPr>
        <p:spPr>
          <a:xfrm>
            <a:off x="403731" y="2370250"/>
            <a:ext cx="3453642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공격력 +0%                          방어력 +0%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체력 +0%                             사거리 +0%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피해 량 감소 -0%</a:t>
            </a:r>
          </a:p>
        </p:txBody>
      </p:sp>
      <p:cxnSp>
        <p:nvCxnSpPr>
          <p:cNvPr id="517" name="Shape 517"/>
          <p:cNvCxnSpPr/>
          <p:nvPr/>
        </p:nvCxnSpPr>
        <p:spPr>
          <a:xfrm flipH="1" rot="10800000">
            <a:off x="403986" y="3177958"/>
            <a:ext cx="3455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18" name="Shape 518"/>
          <p:cNvSpPr/>
          <p:nvPr/>
        </p:nvSpPr>
        <p:spPr>
          <a:xfrm>
            <a:off x="453552" y="2105297"/>
            <a:ext cx="3317414" cy="22892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궁병</a:t>
            </a:r>
          </a:p>
        </p:txBody>
      </p:sp>
      <p:cxnSp>
        <p:nvCxnSpPr>
          <p:cNvPr id="519" name="Shape 519"/>
          <p:cNvCxnSpPr/>
          <p:nvPr/>
        </p:nvCxnSpPr>
        <p:spPr>
          <a:xfrm flipH="1" rot="10800000">
            <a:off x="407092" y="2005415"/>
            <a:ext cx="3455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0" name="Shape 520"/>
          <p:cNvSpPr/>
          <p:nvPr/>
        </p:nvSpPr>
        <p:spPr>
          <a:xfrm>
            <a:off x="407094" y="3215058"/>
            <a:ext cx="3453387" cy="1124843"/>
          </a:xfrm>
          <a:prstGeom prst="roundRect">
            <a:avLst>
              <a:gd fmla="val 0" name="adj"/>
            </a:avLst>
          </a:prstGeom>
          <a:solidFill>
            <a:schemeClr val="lt1">
              <a:alpha val="22745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423518" y="3250693"/>
            <a:ext cx="335055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</a:t>
            </a:r>
          </a:p>
        </p:txBody>
      </p:sp>
      <p:sp>
        <p:nvSpPr>
          <p:cNvPr id="522" name="Shape 522"/>
          <p:cNvSpPr/>
          <p:nvPr/>
        </p:nvSpPr>
        <p:spPr>
          <a:xfrm>
            <a:off x="406839" y="3539683"/>
            <a:ext cx="3453642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공격력 +0%                          방어력 +0%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체력 +0%                             사거리 +0%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피해 량 감소 -0%</a:t>
            </a:r>
          </a:p>
        </p:txBody>
      </p:sp>
      <p:cxnSp>
        <p:nvCxnSpPr>
          <p:cNvPr id="523" name="Shape 523"/>
          <p:cNvCxnSpPr/>
          <p:nvPr/>
        </p:nvCxnSpPr>
        <p:spPr>
          <a:xfrm flipH="1" rot="10800000">
            <a:off x="407094" y="4347393"/>
            <a:ext cx="3455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4" name="Shape 524"/>
          <p:cNvSpPr/>
          <p:nvPr/>
        </p:nvSpPr>
        <p:spPr>
          <a:xfrm>
            <a:off x="456662" y="3274731"/>
            <a:ext cx="3317414" cy="22892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기병</a:t>
            </a:r>
          </a:p>
        </p:txBody>
      </p:sp>
      <p:sp>
        <p:nvSpPr>
          <p:cNvPr id="525" name="Shape 525"/>
          <p:cNvSpPr/>
          <p:nvPr/>
        </p:nvSpPr>
        <p:spPr>
          <a:xfrm>
            <a:off x="400871" y="4384498"/>
            <a:ext cx="3453387" cy="1124843"/>
          </a:xfrm>
          <a:prstGeom prst="roundRect">
            <a:avLst>
              <a:gd fmla="val 0" name="adj"/>
            </a:avLst>
          </a:prstGeom>
          <a:solidFill>
            <a:schemeClr val="lt1">
              <a:alpha val="22745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417295" y="4420133"/>
            <a:ext cx="335055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보병</a:t>
            </a:r>
          </a:p>
        </p:txBody>
      </p:sp>
      <p:sp>
        <p:nvSpPr>
          <p:cNvPr id="527" name="Shape 527"/>
          <p:cNvSpPr/>
          <p:nvPr/>
        </p:nvSpPr>
        <p:spPr>
          <a:xfrm>
            <a:off x="400616" y="4709123"/>
            <a:ext cx="3453642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공격력 +0%                          방어력 +0%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체력 +0%                             사거리 +0%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5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 피해 량 감소 -0%</a:t>
            </a:r>
          </a:p>
        </p:txBody>
      </p:sp>
      <p:cxnSp>
        <p:nvCxnSpPr>
          <p:cNvPr id="528" name="Shape 528"/>
          <p:cNvCxnSpPr/>
          <p:nvPr/>
        </p:nvCxnSpPr>
        <p:spPr>
          <a:xfrm flipH="1" rot="10800000">
            <a:off x="400871" y="5516832"/>
            <a:ext cx="3455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9" name="Shape 529"/>
          <p:cNvSpPr/>
          <p:nvPr/>
        </p:nvSpPr>
        <p:spPr>
          <a:xfrm>
            <a:off x="450439" y="4444171"/>
            <a:ext cx="3317414" cy="22892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창병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210437" y="70680"/>
            <a:ext cx="21531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세부 정보_Skill</a:t>
            </a:r>
          </a:p>
        </p:txBody>
      </p:sp>
      <p:sp>
        <p:nvSpPr>
          <p:cNvPr id="535" name="Shape 535"/>
          <p:cNvSpPr/>
          <p:nvPr/>
        </p:nvSpPr>
        <p:spPr>
          <a:xfrm>
            <a:off x="400090" y="518270"/>
            <a:ext cx="3461146" cy="601396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33" y="527918"/>
            <a:ext cx="3435976" cy="497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/>
          <p:nvPr/>
        </p:nvSpPr>
        <p:spPr>
          <a:xfrm>
            <a:off x="407850" y="736775"/>
            <a:ext cx="3451559" cy="5040407"/>
          </a:xfrm>
          <a:prstGeom prst="roundRect">
            <a:avLst>
              <a:gd fmla="val 1694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447831" y="6079019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539" name="Shape 539"/>
          <p:cNvSpPr/>
          <p:nvPr/>
        </p:nvSpPr>
        <p:spPr>
          <a:xfrm>
            <a:off x="407230" y="4189566"/>
            <a:ext cx="3455999" cy="1791663"/>
          </a:xfrm>
          <a:prstGeom prst="roundRect">
            <a:avLst>
              <a:gd fmla="val 5824" name="adj"/>
            </a:avLst>
          </a:prstGeom>
          <a:solidFill>
            <a:srgbClr val="262626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0" name="Shape 540"/>
          <p:cNvCxnSpPr/>
          <p:nvPr/>
        </p:nvCxnSpPr>
        <p:spPr>
          <a:xfrm>
            <a:off x="400090" y="5972623"/>
            <a:ext cx="346114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41" name="Shape 541"/>
          <p:cNvPicPr preferRelativeResize="0"/>
          <p:nvPr/>
        </p:nvPicPr>
        <p:blipFill rotWithShape="1">
          <a:blip r:embed="rId4">
            <a:alphaModFix/>
          </a:blip>
          <a:srcRect b="33615" l="0" r="0" t="32207"/>
          <a:stretch/>
        </p:blipFill>
        <p:spPr>
          <a:xfrm>
            <a:off x="476720" y="4226603"/>
            <a:ext cx="565995" cy="522513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/>
          <p:nvPr/>
        </p:nvSpPr>
        <p:spPr>
          <a:xfrm>
            <a:off x="2504310" y="6029112"/>
            <a:ext cx="1260933" cy="4573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해고하기</a:t>
            </a:r>
          </a:p>
        </p:txBody>
      </p:sp>
      <p:sp>
        <p:nvSpPr>
          <p:cNvPr id="543" name="Shape 543"/>
          <p:cNvSpPr/>
          <p:nvPr/>
        </p:nvSpPr>
        <p:spPr>
          <a:xfrm>
            <a:off x="2586196" y="5988903"/>
            <a:ext cx="109036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: 10000</a:t>
            </a:r>
          </a:p>
        </p:txBody>
      </p:sp>
      <p:sp>
        <p:nvSpPr>
          <p:cNvPr id="544" name="Shape 544"/>
          <p:cNvSpPr/>
          <p:nvPr/>
        </p:nvSpPr>
        <p:spPr>
          <a:xfrm>
            <a:off x="989495" y="4216407"/>
            <a:ext cx="2775749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돌격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일정한 확률로 공격하는 상대방의 원거리 부대를 공격 합니다.</a:t>
            </a:r>
          </a:p>
        </p:txBody>
      </p:sp>
      <p:sp>
        <p:nvSpPr>
          <p:cNvPr id="545" name="Shape 545"/>
          <p:cNvSpPr/>
          <p:nvPr/>
        </p:nvSpPr>
        <p:spPr>
          <a:xfrm>
            <a:off x="989686" y="5401216"/>
            <a:ext cx="2775749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돌격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일정한 확률로 공격하는 상대방의 원거리 부대를 공격 합니다.</a:t>
            </a:r>
          </a:p>
        </p:txBody>
      </p:sp>
      <p:sp>
        <p:nvSpPr>
          <p:cNvPr id="546" name="Shape 546"/>
          <p:cNvSpPr/>
          <p:nvPr/>
        </p:nvSpPr>
        <p:spPr>
          <a:xfrm>
            <a:off x="989495" y="4824933"/>
            <a:ext cx="2775749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돌격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일정한 확률로 공격하는 상대방의 원거리 부대를 공격 합니다.</a:t>
            </a:r>
          </a:p>
        </p:txBody>
      </p:sp>
      <p:pic>
        <p:nvPicPr>
          <p:cNvPr id="547" name="Shape 547"/>
          <p:cNvPicPr preferRelativeResize="0"/>
          <p:nvPr/>
        </p:nvPicPr>
        <p:blipFill rotWithShape="1">
          <a:blip r:embed="rId4">
            <a:alphaModFix/>
          </a:blip>
          <a:srcRect b="67082" l="0" r="0" t="0"/>
          <a:stretch/>
        </p:blipFill>
        <p:spPr>
          <a:xfrm>
            <a:off x="476720" y="4834592"/>
            <a:ext cx="565995" cy="503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 rotWithShape="1">
          <a:blip r:embed="rId4">
            <a:alphaModFix/>
          </a:blip>
          <a:srcRect b="0" l="0" r="0" t="65263"/>
          <a:stretch/>
        </p:blipFill>
        <p:spPr>
          <a:xfrm>
            <a:off x="476720" y="5402117"/>
            <a:ext cx="565995" cy="531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Shape 549"/>
          <p:cNvCxnSpPr/>
          <p:nvPr/>
        </p:nvCxnSpPr>
        <p:spPr>
          <a:xfrm>
            <a:off x="407230" y="4805476"/>
            <a:ext cx="3455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50" name="Shape 550"/>
          <p:cNvCxnSpPr/>
          <p:nvPr/>
        </p:nvCxnSpPr>
        <p:spPr>
          <a:xfrm>
            <a:off x="411404" y="5387826"/>
            <a:ext cx="345599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51" name="Shape 551"/>
          <p:cNvSpPr/>
          <p:nvPr/>
        </p:nvSpPr>
        <p:spPr>
          <a:xfrm>
            <a:off x="1204895" y="6096194"/>
            <a:ext cx="534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</a:t>
            </a:r>
          </a:p>
        </p:txBody>
      </p:sp>
      <p:sp>
        <p:nvSpPr>
          <p:cNvPr id="552" name="Shape 552"/>
          <p:cNvSpPr/>
          <p:nvPr/>
        </p:nvSpPr>
        <p:spPr>
          <a:xfrm>
            <a:off x="1753803" y="6107332"/>
            <a:ext cx="6338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</a:p>
        </p:txBody>
      </p:sp>
      <p:sp>
        <p:nvSpPr>
          <p:cNvPr id="553" name="Shape 553"/>
          <p:cNvSpPr/>
          <p:nvPr/>
        </p:nvSpPr>
        <p:spPr>
          <a:xfrm>
            <a:off x="1122982" y="6019380"/>
            <a:ext cx="601115" cy="467110"/>
          </a:xfrm>
          <a:prstGeom prst="roundRect">
            <a:avLst>
              <a:gd fmla="val 16667" name="adj"/>
            </a:avLst>
          </a:prstGeom>
          <a:solidFill>
            <a:srgbClr val="FEE5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1797900" y="6022487"/>
            <a:ext cx="601115" cy="46711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158241" y="6098966"/>
            <a:ext cx="534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</a:t>
            </a:r>
          </a:p>
        </p:txBody>
      </p:sp>
      <p:sp>
        <p:nvSpPr>
          <p:cNvPr id="556" name="Shape 556"/>
          <p:cNvSpPr/>
          <p:nvPr/>
        </p:nvSpPr>
        <p:spPr>
          <a:xfrm>
            <a:off x="1786688" y="6105223"/>
            <a:ext cx="6338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</a:p>
        </p:txBody>
      </p:sp>
      <p:sp>
        <p:nvSpPr>
          <p:cNvPr id="557" name="Shape 557"/>
          <p:cNvSpPr/>
          <p:nvPr/>
        </p:nvSpPr>
        <p:spPr>
          <a:xfrm>
            <a:off x="424375" y="1590545"/>
            <a:ext cx="968535" cy="938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공격력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방어력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체력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사정거리 : 10</a:t>
            </a:r>
          </a:p>
        </p:txBody>
      </p:sp>
      <p:sp>
        <p:nvSpPr>
          <p:cNvPr id="558" name="Shape 558"/>
          <p:cNvSpPr/>
          <p:nvPr/>
        </p:nvSpPr>
        <p:spPr>
          <a:xfrm>
            <a:off x="418304" y="2516465"/>
            <a:ext cx="968535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이동속도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적재량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식량소모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전투력 : 1.0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Shape 5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4578" y="1037008"/>
            <a:ext cx="2003072" cy="2634041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pic>
      <p:sp>
        <p:nvSpPr>
          <p:cNvPr id="560" name="Shape 560"/>
          <p:cNvSpPr/>
          <p:nvPr/>
        </p:nvSpPr>
        <p:spPr>
          <a:xfrm>
            <a:off x="412050" y="1325187"/>
            <a:ext cx="85311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기마병(C)</a:t>
            </a:r>
          </a:p>
        </p:txBody>
      </p:sp>
      <p:sp>
        <p:nvSpPr>
          <p:cNvPr id="561" name="Shape 561"/>
          <p:cNvSpPr/>
          <p:nvPr/>
        </p:nvSpPr>
        <p:spPr>
          <a:xfrm>
            <a:off x="398263" y="531045"/>
            <a:ext cx="3453516" cy="3381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세부 정보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/>
        </p:nvSpPr>
        <p:spPr>
          <a:xfrm>
            <a:off x="210437" y="70680"/>
            <a:ext cx="22474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세부 정보_Store</a:t>
            </a:r>
          </a:p>
        </p:txBody>
      </p:sp>
      <p:sp>
        <p:nvSpPr>
          <p:cNvPr id="567" name="Shape 567"/>
          <p:cNvSpPr/>
          <p:nvPr/>
        </p:nvSpPr>
        <p:spPr>
          <a:xfrm>
            <a:off x="406283" y="512391"/>
            <a:ext cx="3461146" cy="601396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Shape 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625" y="522037"/>
            <a:ext cx="3435976" cy="497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Shape 569"/>
          <p:cNvSpPr/>
          <p:nvPr/>
        </p:nvSpPr>
        <p:spPr>
          <a:xfrm>
            <a:off x="414041" y="730895"/>
            <a:ext cx="3451559" cy="5040407"/>
          </a:xfrm>
          <a:prstGeom prst="roundRect">
            <a:avLst>
              <a:gd fmla="val 1694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454022" y="6073139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571" name="Shape 571"/>
          <p:cNvSpPr/>
          <p:nvPr/>
        </p:nvSpPr>
        <p:spPr>
          <a:xfrm>
            <a:off x="413422" y="4183685"/>
            <a:ext cx="3455999" cy="1791663"/>
          </a:xfrm>
          <a:prstGeom prst="roundRect">
            <a:avLst>
              <a:gd fmla="val 5824" name="adj"/>
            </a:avLst>
          </a:prstGeom>
          <a:solidFill>
            <a:srgbClr val="262626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인류는 도구를 다루기 시작하면서부터 사냥을 배웠습니다. 돌도끼는 인류 최초의 무기 중 하나입니다. 비록 모양은 투박하지만 날카롭게 깎아낸 돌도끼는 매우 효과적인 사냥도구 입니다.</a:t>
            </a:r>
            <a:b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도끼병들은 부족의 젊고 건장한 남성들로 이루어져 있습니다. 그들은 부족의 여성과 아이, 노인들의 생계를 책임지는 부족의 가장들입니다. 오늘도 도끼병들은 가족을 먹여 살릴 수 있길 기도하며 사냥에 나섭니다.</a:t>
            </a:r>
          </a:p>
        </p:txBody>
      </p:sp>
      <p:cxnSp>
        <p:nvCxnSpPr>
          <p:cNvPr id="572" name="Shape 572"/>
          <p:cNvCxnSpPr/>
          <p:nvPr/>
        </p:nvCxnSpPr>
        <p:spPr>
          <a:xfrm>
            <a:off x="406283" y="5966742"/>
            <a:ext cx="346114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3" name="Shape 573"/>
          <p:cNvSpPr/>
          <p:nvPr/>
        </p:nvSpPr>
        <p:spPr>
          <a:xfrm>
            <a:off x="2510502" y="6023232"/>
            <a:ext cx="1260933" cy="4573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해고하기</a:t>
            </a:r>
          </a:p>
        </p:txBody>
      </p:sp>
      <p:sp>
        <p:nvSpPr>
          <p:cNvPr id="574" name="Shape 574"/>
          <p:cNvSpPr/>
          <p:nvPr/>
        </p:nvSpPr>
        <p:spPr>
          <a:xfrm>
            <a:off x="2592388" y="5983023"/>
            <a:ext cx="109036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: 10000</a:t>
            </a:r>
          </a:p>
        </p:txBody>
      </p:sp>
      <p:sp>
        <p:nvSpPr>
          <p:cNvPr id="575" name="Shape 575"/>
          <p:cNvSpPr/>
          <p:nvPr/>
        </p:nvSpPr>
        <p:spPr>
          <a:xfrm>
            <a:off x="433702" y="1579575"/>
            <a:ext cx="968535" cy="938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공격력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방어력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체력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사정거리 : 10</a:t>
            </a:r>
          </a:p>
        </p:txBody>
      </p:sp>
      <p:sp>
        <p:nvSpPr>
          <p:cNvPr id="576" name="Shape 576"/>
          <p:cNvSpPr/>
          <p:nvPr/>
        </p:nvSpPr>
        <p:spPr>
          <a:xfrm>
            <a:off x="427631" y="2505493"/>
            <a:ext cx="968535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속도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적재량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식량소모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전투력 : 1.0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1211087" y="6090314"/>
            <a:ext cx="534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</a:t>
            </a:r>
          </a:p>
        </p:txBody>
      </p:sp>
      <p:sp>
        <p:nvSpPr>
          <p:cNvPr id="578" name="Shape 578"/>
          <p:cNvSpPr/>
          <p:nvPr/>
        </p:nvSpPr>
        <p:spPr>
          <a:xfrm>
            <a:off x="1759996" y="6101451"/>
            <a:ext cx="6338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</a:p>
        </p:txBody>
      </p:sp>
      <p:sp>
        <p:nvSpPr>
          <p:cNvPr id="579" name="Shape 579"/>
          <p:cNvSpPr/>
          <p:nvPr/>
        </p:nvSpPr>
        <p:spPr>
          <a:xfrm>
            <a:off x="1129174" y="6013501"/>
            <a:ext cx="601115" cy="46711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1804091" y="6016607"/>
            <a:ext cx="601115" cy="467110"/>
          </a:xfrm>
          <a:prstGeom prst="roundRect">
            <a:avLst>
              <a:gd fmla="val 16667" name="adj"/>
            </a:avLst>
          </a:prstGeom>
          <a:solidFill>
            <a:srgbClr val="FEE5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1164433" y="6093085"/>
            <a:ext cx="534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</a:t>
            </a:r>
          </a:p>
        </p:txBody>
      </p:sp>
      <p:sp>
        <p:nvSpPr>
          <p:cNvPr id="582" name="Shape 582"/>
          <p:cNvSpPr/>
          <p:nvPr/>
        </p:nvSpPr>
        <p:spPr>
          <a:xfrm>
            <a:off x="1792880" y="6099342"/>
            <a:ext cx="6338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</a:p>
        </p:txBody>
      </p:sp>
      <p:pic>
        <p:nvPicPr>
          <p:cNvPr id="583" name="Shape 5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3904" y="1026037"/>
            <a:ext cx="2003072" cy="2634041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pic>
      <p:sp>
        <p:nvSpPr>
          <p:cNvPr id="584" name="Shape 584"/>
          <p:cNvSpPr/>
          <p:nvPr/>
        </p:nvSpPr>
        <p:spPr>
          <a:xfrm>
            <a:off x="421377" y="1323546"/>
            <a:ext cx="85311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기마병(C)</a:t>
            </a:r>
          </a:p>
        </p:txBody>
      </p:sp>
      <p:sp>
        <p:nvSpPr>
          <p:cNvPr id="585" name="Shape 585"/>
          <p:cNvSpPr/>
          <p:nvPr/>
        </p:nvSpPr>
        <p:spPr>
          <a:xfrm>
            <a:off x="407594" y="521714"/>
            <a:ext cx="3453516" cy="3381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세부 정보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/>
        </p:nvSpPr>
        <p:spPr>
          <a:xfrm>
            <a:off x="210437" y="70680"/>
            <a:ext cx="2470548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세부 정보_해고하기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406282" y="480947"/>
            <a:ext cx="3461146" cy="601396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Shape 5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624" y="527918"/>
            <a:ext cx="3435976" cy="497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/>
          <p:nvPr/>
        </p:nvSpPr>
        <p:spPr>
          <a:xfrm>
            <a:off x="414041" y="736775"/>
            <a:ext cx="3451559" cy="5040407"/>
          </a:xfrm>
          <a:prstGeom prst="roundRect">
            <a:avLst>
              <a:gd fmla="val 1694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454022" y="6041696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595" name="Shape 595"/>
          <p:cNvSpPr/>
          <p:nvPr/>
        </p:nvSpPr>
        <p:spPr>
          <a:xfrm>
            <a:off x="413420" y="4189567"/>
            <a:ext cx="3455999" cy="1791663"/>
          </a:xfrm>
          <a:prstGeom prst="roundRect">
            <a:avLst>
              <a:gd fmla="val 5824" name="adj"/>
            </a:avLst>
          </a:prstGeom>
          <a:solidFill>
            <a:srgbClr val="262626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인류는 도구를 다루기 시작하면서부터 사냥을 배웠습니다. 돌도끼는 인류 최초의 무기 중 하나입니다. 비록 모양은 투박하지만 날카롭게 깎아낸 돌도끼는 매우 효과적인 사냥도구 입니다.</a:t>
            </a:r>
            <a:b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도끼병들은 부족의 젊고 건장한 남성들로 이루어져 있습니다. 그들은 부족의 여성과 아이, 노인들의 생계를 책임지는 부족의 가장들입니다. 오늘도 도끼병들은 가족을 먹여 살릴 수 있길 기도하며 사냥에 나섭니다.</a:t>
            </a:r>
          </a:p>
        </p:txBody>
      </p:sp>
      <p:cxnSp>
        <p:nvCxnSpPr>
          <p:cNvPr id="596" name="Shape 596"/>
          <p:cNvCxnSpPr/>
          <p:nvPr/>
        </p:nvCxnSpPr>
        <p:spPr>
          <a:xfrm>
            <a:off x="406282" y="5972623"/>
            <a:ext cx="346114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97" name="Shape 597"/>
          <p:cNvSpPr/>
          <p:nvPr/>
        </p:nvSpPr>
        <p:spPr>
          <a:xfrm>
            <a:off x="2510501" y="6029112"/>
            <a:ext cx="1260933" cy="4573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해고하기</a:t>
            </a:r>
          </a:p>
        </p:txBody>
      </p:sp>
      <p:sp>
        <p:nvSpPr>
          <p:cNvPr id="598" name="Shape 598"/>
          <p:cNvSpPr/>
          <p:nvPr/>
        </p:nvSpPr>
        <p:spPr>
          <a:xfrm>
            <a:off x="2592386" y="5988903"/>
            <a:ext cx="109036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: 10000</a:t>
            </a:r>
          </a:p>
        </p:txBody>
      </p:sp>
      <p:sp>
        <p:nvSpPr>
          <p:cNvPr id="599" name="Shape 599"/>
          <p:cNvSpPr/>
          <p:nvPr/>
        </p:nvSpPr>
        <p:spPr>
          <a:xfrm>
            <a:off x="1211087" y="6096194"/>
            <a:ext cx="534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</a:t>
            </a:r>
          </a:p>
        </p:txBody>
      </p:sp>
      <p:sp>
        <p:nvSpPr>
          <p:cNvPr id="600" name="Shape 600"/>
          <p:cNvSpPr/>
          <p:nvPr/>
        </p:nvSpPr>
        <p:spPr>
          <a:xfrm>
            <a:off x="1759994" y="6107332"/>
            <a:ext cx="6338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</a:p>
        </p:txBody>
      </p:sp>
      <p:sp>
        <p:nvSpPr>
          <p:cNvPr id="601" name="Shape 601"/>
          <p:cNvSpPr/>
          <p:nvPr/>
        </p:nvSpPr>
        <p:spPr>
          <a:xfrm>
            <a:off x="1129173" y="6019382"/>
            <a:ext cx="601115" cy="46711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1804091" y="6022489"/>
            <a:ext cx="601115" cy="467110"/>
          </a:xfrm>
          <a:prstGeom prst="roundRect">
            <a:avLst>
              <a:gd fmla="val 16667" name="adj"/>
            </a:avLst>
          </a:prstGeom>
          <a:solidFill>
            <a:srgbClr val="FEE599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1164433" y="6098967"/>
            <a:ext cx="534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</a:t>
            </a:r>
          </a:p>
        </p:txBody>
      </p:sp>
      <p:sp>
        <p:nvSpPr>
          <p:cNvPr id="604" name="Shape 604"/>
          <p:cNvSpPr/>
          <p:nvPr/>
        </p:nvSpPr>
        <p:spPr>
          <a:xfrm>
            <a:off x="1792878" y="6105223"/>
            <a:ext cx="6338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</a:p>
        </p:txBody>
      </p:sp>
      <p:sp>
        <p:nvSpPr>
          <p:cNvPr id="605" name="Shape 605"/>
          <p:cNvSpPr/>
          <p:nvPr/>
        </p:nvSpPr>
        <p:spPr>
          <a:xfrm>
            <a:off x="433702" y="1585455"/>
            <a:ext cx="968535" cy="938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공격력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방어력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체력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사정거리 : 10</a:t>
            </a:r>
          </a:p>
        </p:txBody>
      </p:sp>
      <p:sp>
        <p:nvSpPr>
          <p:cNvPr id="606" name="Shape 606"/>
          <p:cNvSpPr/>
          <p:nvPr/>
        </p:nvSpPr>
        <p:spPr>
          <a:xfrm>
            <a:off x="427631" y="2511375"/>
            <a:ext cx="968535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속도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적재량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식량소모 : 10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E1EFD8"/>
                </a:solidFill>
                <a:latin typeface="Arial"/>
                <a:ea typeface="Arial"/>
                <a:cs typeface="Arial"/>
                <a:sym typeface="Arial"/>
              </a:rPr>
              <a:t>전투력 : 1.0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500">
              <a:solidFill>
                <a:srgbClr val="E1EF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Shape 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3904" y="1031917"/>
            <a:ext cx="2003072" cy="2634041"/>
          </a:xfrm>
          <a:prstGeom prst="rect">
            <a:avLst/>
          </a:prstGeom>
          <a:noFill/>
          <a:ln>
            <a:noFill/>
          </a:ln>
          <a:effectLst>
            <a:outerShdw blurRad="50799" rotWithShape="0" algn="tr" dir="8100000" dist="38100">
              <a:srgbClr val="000000">
                <a:alpha val="40000"/>
              </a:srgbClr>
            </a:outerShdw>
          </a:effectLst>
        </p:spPr>
      </p:pic>
      <p:sp>
        <p:nvSpPr>
          <p:cNvPr id="608" name="Shape 608"/>
          <p:cNvSpPr/>
          <p:nvPr/>
        </p:nvSpPr>
        <p:spPr>
          <a:xfrm>
            <a:off x="421375" y="1329428"/>
            <a:ext cx="85311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기마병(C)</a:t>
            </a:r>
          </a:p>
        </p:txBody>
      </p:sp>
      <p:sp>
        <p:nvSpPr>
          <p:cNvPr id="609" name="Shape 609"/>
          <p:cNvSpPr/>
          <p:nvPr/>
        </p:nvSpPr>
        <p:spPr>
          <a:xfrm>
            <a:off x="2212718" y="3360039"/>
            <a:ext cx="745084" cy="1828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1/2</a:t>
            </a:r>
          </a:p>
        </p:txBody>
      </p:sp>
      <p:sp>
        <p:nvSpPr>
          <p:cNvPr id="610" name="Shape 610"/>
          <p:cNvSpPr/>
          <p:nvPr/>
        </p:nvSpPr>
        <p:spPr>
          <a:xfrm>
            <a:off x="1988440" y="3335394"/>
            <a:ext cx="206336" cy="231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1906425" y="3266260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◀</a:t>
            </a:r>
          </a:p>
        </p:txBody>
      </p:sp>
      <p:sp>
        <p:nvSpPr>
          <p:cNvPr id="612" name="Shape 612"/>
          <p:cNvSpPr/>
          <p:nvPr/>
        </p:nvSpPr>
        <p:spPr>
          <a:xfrm>
            <a:off x="2985444" y="3343462"/>
            <a:ext cx="206336" cy="231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Shape 613"/>
          <p:cNvSpPr/>
          <p:nvPr/>
        </p:nvSpPr>
        <p:spPr>
          <a:xfrm>
            <a:off x="2895566" y="3286610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</a:p>
        </p:txBody>
      </p:sp>
      <p:pic>
        <p:nvPicPr>
          <p:cNvPr id="614" name="Shape 6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732" y="3232623"/>
            <a:ext cx="269331" cy="23416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/>
          <p:nvPr/>
        </p:nvSpPr>
        <p:spPr>
          <a:xfrm>
            <a:off x="407594" y="484389"/>
            <a:ext cx="3453516" cy="3381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세부 정보</a:t>
            </a:r>
          </a:p>
        </p:txBody>
      </p:sp>
      <p:sp>
        <p:nvSpPr>
          <p:cNvPr id="616" name="Shape 616"/>
          <p:cNvSpPr/>
          <p:nvPr/>
        </p:nvSpPr>
        <p:spPr>
          <a:xfrm>
            <a:off x="411075" y="480949"/>
            <a:ext cx="3451559" cy="6051293"/>
          </a:xfrm>
          <a:prstGeom prst="roundRect">
            <a:avLst>
              <a:gd fmla="val 1694" name="adj"/>
            </a:avLst>
          </a:prstGeom>
          <a:solidFill>
            <a:schemeClr val="dk1">
              <a:alpha val="3294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7" name="Shape 617"/>
          <p:cNvGrpSpPr/>
          <p:nvPr/>
        </p:nvGrpSpPr>
        <p:grpSpPr>
          <a:xfrm>
            <a:off x="374422" y="1813250"/>
            <a:ext cx="3434370" cy="2374930"/>
            <a:chOff x="7911339" y="1508882"/>
            <a:chExt cx="3434370" cy="2374930"/>
          </a:xfrm>
        </p:grpSpPr>
        <p:grpSp>
          <p:nvGrpSpPr>
            <p:cNvPr id="618" name="Shape 618"/>
            <p:cNvGrpSpPr/>
            <p:nvPr/>
          </p:nvGrpSpPr>
          <p:grpSpPr>
            <a:xfrm>
              <a:off x="7997710" y="1609353"/>
              <a:ext cx="3348000" cy="2274459"/>
              <a:chOff x="4907935" y="1949533"/>
              <a:chExt cx="3348000" cy="2274459"/>
            </a:xfrm>
          </p:grpSpPr>
          <p:sp>
            <p:nvSpPr>
              <p:cNvPr id="619" name="Shape 619"/>
              <p:cNvSpPr/>
              <p:nvPr/>
            </p:nvSpPr>
            <p:spPr>
              <a:xfrm>
                <a:off x="4952760" y="3536566"/>
                <a:ext cx="782667" cy="179999"/>
              </a:xfrm>
              <a:prstGeom prst="roundRect">
                <a:avLst>
                  <a:gd fmla="val 16667" name="adj"/>
                </a:avLst>
              </a:prstGeom>
              <a:solidFill>
                <a:schemeClr val="dk1">
                  <a:alpha val="45882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</a:t>
                </a:r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5796275" y="3545530"/>
                <a:ext cx="782667" cy="179999"/>
              </a:xfrm>
              <a:prstGeom prst="roundRect">
                <a:avLst>
                  <a:gd fmla="val 16667" name="adj"/>
                </a:avLst>
              </a:prstGeom>
              <a:solidFill>
                <a:schemeClr val="dk1">
                  <a:alpha val="45882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</a:t>
                </a:r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6630013" y="3547053"/>
                <a:ext cx="782667" cy="179999"/>
              </a:xfrm>
              <a:prstGeom prst="roundRect">
                <a:avLst>
                  <a:gd fmla="val 16667" name="adj"/>
                </a:avLst>
              </a:prstGeom>
              <a:solidFill>
                <a:schemeClr val="dk1">
                  <a:alpha val="45882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</a:t>
                </a:r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4907935" y="1949533"/>
                <a:ext cx="3348000" cy="2274459"/>
              </a:xfrm>
              <a:prstGeom prst="roundRect">
                <a:avLst>
                  <a:gd fmla="val 2359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5148660" y="3373267"/>
                <a:ext cx="191266" cy="48282"/>
              </a:xfrm>
              <a:prstGeom prst="roundRect">
                <a:avLst>
                  <a:gd fmla="val 16667" name="adj"/>
                </a:avLst>
              </a:prstGeom>
              <a:solidFill>
                <a:srgbClr val="FBE4D4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Shape 624"/>
              <p:cNvSpPr/>
              <p:nvPr/>
            </p:nvSpPr>
            <p:spPr>
              <a:xfrm rot="5400000">
                <a:off x="6998760" y="3303304"/>
                <a:ext cx="191266" cy="191267"/>
              </a:xfrm>
              <a:custGeom>
                <a:pathLst>
                  <a:path extrusionOk="0" h="120000" w="120000">
                    <a:moveTo>
                      <a:pt x="0" y="71479"/>
                    </a:moveTo>
                    <a:lnTo>
                      <a:pt x="0" y="51283"/>
                    </a:lnTo>
                    <a:cubicBezTo>
                      <a:pt x="0" y="48495"/>
                      <a:pt x="2260" y="46235"/>
                      <a:pt x="5048" y="46235"/>
                    </a:cubicBezTo>
                    <a:lnTo>
                      <a:pt x="43271" y="46235"/>
                    </a:lnTo>
                    <a:lnTo>
                      <a:pt x="43271" y="5048"/>
                    </a:lnTo>
                    <a:cubicBezTo>
                      <a:pt x="43271" y="2260"/>
                      <a:pt x="45532" y="0"/>
                      <a:pt x="48320" y="0"/>
                    </a:cubicBezTo>
                    <a:lnTo>
                      <a:pt x="68515" y="0"/>
                    </a:lnTo>
                    <a:cubicBezTo>
                      <a:pt x="71303" y="0"/>
                      <a:pt x="73564" y="2260"/>
                      <a:pt x="73564" y="5048"/>
                    </a:cubicBezTo>
                    <a:lnTo>
                      <a:pt x="73564" y="46235"/>
                    </a:lnTo>
                    <a:lnTo>
                      <a:pt x="114951" y="46235"/>
                    </a:lnTo>
                    <a:cubicBezTo>
                      <a:pt x="117739" y="46235"/>
                      <a:pt x="119999" y="48495"/>
                      <a:pt x="119999" y="51283"/>
                    </a:cubicBezTo>
                    <a:lnTo>
                      <a:pt x="119999" y="71479"/>
                    </a:lnTo>
                    <a:cubicBezTo>
                      <a:pt x="119999" y="74267"/>
                      <a:pt x="117739" y="76527"/>
                      <a:pt x="114951" y="76527"/>
                    </a:cubicBezTo>
                    <a:lnTo>
                      <a:pt x="73564" y="76527"/>
                    </a:lnTo>
                    <a:lnTo>
                      <a:pt x="73564" y="114951"/>
                    </a:lnTo>
                    <a:cubicBezTo>
                      <a:pt x="73564" y="117739"/>
                      <a:pt x="71303" y="120000"/>
                      <a:pt x="68515" y="120000"/>
                    </a:cubicBezTo>
                    <a:lnTo>
                      <a:pt x="48320" y="120000"/>
                    </a:lnTo>
                    <a:cubicBezTo>
                      <a:pt x="45532" y="120000"/>
                      <a:pt x="43271" y="117739"/>
                      <a:pt x="43271" y="114951"/>
                    </a:cubicBezTo>
                    <a:lnTo>
                      <a:pt x="43271" y="76527"/>
                    </a:lnTo>
                    <a:lnTo>
                      <a:pt x="5048" y="76527"/>
                    </a:lnTo>
                    <a:cubicBezTo>
                      <a:pt x="2260" y="76527"/>
                      <a:pt x="0" y="74267"/>
                      <a:pt x="0" y="71479"/>
                    </a:cubicBezTo>
                    <a:close/>
                  </a:path>
                </a:pathLst>
              </a:custGeom>
              <a:solidFill>
                <a:srgbClr val="FBE4D4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5415814" y="3364664"/>
                <a:ext cx="1525610" cy="73001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Shape 626"/>
              <p:cNvSpPr/>
              <p:nvPr/>
            </p:nvSpPr>
            <p:spPr>
              <a:xfrm>
                <a:off x="7287567" y="3316183"/>
                <a:ext cx="779089" cy="168483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Shape 627"/>
              <p:cNvSpPr/>
              <p:nvPr/>
            </p:nvSpPr>
            <p:spPr>
              <a:xfrm>
                <a:off x="7327664" y="3262331"/>
                <a:ext cx="723275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100000</a:t>
                </a:r>
              </a:p>
            </p:txBody>
          </p:sp>
          <p:sp>
            <p:nvSpPr>
              <p:cNvPr id="628" name="Shape 628"/>
              <p:cNvSpPr/>
              <p:nvPr/>
            </p:nvSpPr>
            <p:spPr>
              <a:xfrm>
                <a:off x="5714919" y="3865553"/>
                <a:ext cx="1756824" cy="294007"/>
              </a:xfrm>
              <a:prstGeom prst="roundRect">
                <a:avLst>
                  <a:gd fmla="val 16667" name="adj"/>
                </a:avLst>
              </a:prstGeom>
              <a:solidFill>
                <a:srgbClr val="FBE4D4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Shape 629"/>
              <p:cNvSpPr/>
              <p:nvPr/>
            </p:nvSpPr>
            <p:spPr>
              <a:xfrm>
                <a:off x="5502635" y="3576026"/>
                <a:ext cx="2217274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영주님 병사를 해고 하시겠습니까 ?</a:t>
                </a:r>
              </a:p>
            </p:txBody>
          </p:sp>
          <p:sp>
            <p:nvSpPr>
              <p:cNvPr id="630" name="Shape 630"/>
              <p:cNvSpPr/>
              <p:nvPr/>
            </p:nvSpPr>
            <p:spPr>
              <a:xfrm>
                <a:off x="5829064" y="2333096"/>
                <a:ext cx="2363012" cy="848382"/>
              </a:xfrm>
              <a:prstGeom prst="roundRect">
                <a:avLst>
                  <a:gd fmla="val 10068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병사 해고 시 부대 병력에서 병사는 제외 되어집니다.</a:t>
                </a:r>
              </a:p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보유 병사 : 100000</a:t>
                </a:r>
              </a:p>
            </p:txBody>
          </p:sp>
          <p:sp>
            <p:nvSpPr>
              <p:cNvPr id="631" name="Shape 631"/>
              <p:cNvSpPr/>
              <p:nvPr/>
            </p:nvSpPr>
            <p:spPr>
              <a:xfrm>
                <a:off x="4979019" y="2350081"/>
                <a:ext cx="827999" cy="827999"/>
              </a:xfrm>
              <a:prstGeom prst="roundRect">
                <a:avLst>
                  <a:gd fmla="val 11468" name="adj"/>
                </a:avLst>
              </a:prstGeom>
              <a:solidFill>
                <a:srgbClr val="FFF2CC"/>
              </a:solidFill>
              <a:ln cap="flat" cmpd="sng" w="19050">
                <a:solidFill>
                  <a:srgbClr val="75707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4986803" y="1989582"/>
                <a:ext cx="3213056" cy="276534"/>
              </a:xfrm>
              <a:prstGeom prst="roundRect">
                <a:avLst>
                  <a:gd fmla="val 16667" name="adj"/>
                </a:avLst>
              </a:prstGeom>
              <a:solidFill>
                <a:schemeClr val="dk1">
                  <a:alpha val="29803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Shape 633"/>
              <p:cNvSpPr/>
              <p:nvPr/>
            </p:nvSpPr>
            <p:spPr>
              <a:xfrm>
                <a:off x="4930800" y="1979141"/>
                <a:ext cx="330938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기마병(C)</a:t>
                </a:r>
              </a:p>
            </p:txBody>
          </p:sp>
          <p:sp>
            <p:nvSpPr>
              <p:cNvPr id="634" name="Shape 634"/>
              <p:cNvSpPr/>
              <p:nvPr/>
            </p:nvSpPr>
            <p:spPr>
              <a:xfrm>
                <a:off x="6246651" y="3881244"/>
                <a:ext cx="800218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해고하기</a:t>
                </a:r>
              </a:p>
            </p:txBody>
          </p:sp>
        </p:grpSp>
        <p:pic>
          <p:nvPicPr>
            <p:cNvPr id="635" name="Shape 6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11339" y="1508882"/>
              <a:ext cx="1130681" cy="1486847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/>
        </p:nvSpPr>
        <p:spPr>
          <a:xfrm>
            <a:off x="210437" y="70680"/>
            <a:ext cx="15504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◆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부대상세정보</a:t>
            </a:r>
          </a:p>
        </p:txBody>
      </p:sp>
      <p:sp>
        <p:nvSpPr>
          <p:cNvPr id="641" name="Shape 641"/>
          <p:cNvSpPr/>
          <p:nvPr/>
        </p:nvSpPr>
        <p:spPr>
          <a:xfrm>
            <a:off x="400090" y="518270"/>
            <a:ext cx="3461146" cy="601396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Shape 6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33" y="527918"/>
            <a:ext cx="3435976" cy="497504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400090" y="742493"/>
            <a:ext cx="3451559" cy="5202529"/>
          </a:xfrm>
          <a:prstGeom prst="roundRect">
            <a:avLst>
              <a:gd fmla="val 1694" name="adj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398263" y="798054"/>
            <a:ext cx="3453387" cy="5371191"/>
          </a:xfrm>
          <a:prstGeom prst="roundRect">
            <a:avLst>
              <a:gd fmla="val 996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398263" y="531045"/>
            <a:ext cx="3453516" cy="3381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편성 설정</a:t>
            </a:r>
          </a:p>
        </p:txBody>
      </p:sp>
      <p:sp>
        <p:nvSpPr>
          <p:cNvPr id="646" name="Shape 646"/>
          <p:cNvSpPr/>
          <p:nvPr/>
        </p:nvSpPr>
        <p:spPr>
          <a:xfrm>
            <a:off x="2891846" y="593233"/>
            <a:ext cx="232665" cy="214575"/>
          </a:xfrm>
          <a:prstGeom prst="ellipse">
            <a:avLst/>
          </a:prstGeom>
          <a:solidFill>
            <a:srgbClr val="FFF2C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3212198" y="596343"/>
            <a:ext cx="232665" cy="214575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3501451" y="596341"/>
            <a:ext cx="232665" cy="214575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Shape 6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24" y="869995"/>
            <a:ext cx="3447186" cy="566107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/>
          <p:nvPr/>
        </p:nvSpPr>
        <p:spPr>
          <a:xfrm>
            <a:off x="1334278" y="5960394"/>
            <a:ext cx="1203648" cy="45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전체선택</a:t>
            </a:r>
          </a:p>
        </p:txBody>
      </p:sp>
      <p:sp>
        <p:nvSpPr>
          <p:cNvPr id="651" name="Shape 651"/>
          <p:cNvSpPr/>
          <p:nvPr/>
        </p:nvSpPr>
        <p:spPr>
          <a:xfrm>
            <a:off x="2565919" y="5963683"/>
            <a:ext cx="1203648" cy="45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</a:p>
        </p:txBody>
      </p:sp>
      <p:sp>
        <p:nvSpPr>
          <p:cNvPr id="652" name="Shape 652"/>
          <p:cNvSpPr/>
          <p:nvPr/>
        </p:nvSpPr>
        <p:spPr>
          <a:xfrm>
            <a:off x="2742556" y="1045028"/>
            <a:ext cx="842269" cy="1772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99999</a:t>
            </a:r>
          </a:p>
        </p:txBody>
      </p:sp>
      <p:sp>
        <p:nvSpPr>
          <p:cNvPr id="653" name="Shape 653"/>
          <p:cNvSpPr/>
          <p:nvPr/>
        </p:nvSpPr>
        <p:spPr>
          <a:xfrm>
            <a:off x="2761217" y="1841240"/>
            <a:ext cx="842269" cy="1772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99999</a:t>
            </a:r>
          </a:p>
        </p:txBody>
      </p:sp>
      <p:sp>
        <p:nvSpPr>
          <p:cNvPr id="654" name="Shape 654"/>
          <p:cNvSpPr/>
          <p:nvPr/>
        </p:nvSpPr>
        <p:spPr>
          <a:xfrm>
            <a:off x="2773658" y="2615680"/>
            <a:ext cx="842269" cy="1772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99999</a:t>
            </a:r>
          </a:p>
        </p:txBody>
      </p:sp>
      <p:sp>
        <p:nvSpPr>
          <p:cNvPr id="655" name="Shape 655"/>
          <p:cNvSpPr/>
          <p:nvPr/>
        </p:nvSpPr>
        <p:spPr>
          <a:xfrm>
            <a:off x="2773657" y="3380791"/>
            <a:ext cx="842269" cy="1772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99999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2015.12.09 초안 작성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2015.12.16 4:3해상도 대응 방식 변경(Ui여백 삭제)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2016.01.05 유닛 해고 UI 추가.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282433" y="1033669"/>
            <a:ext cx="72923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 정의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보유 하고 있는 병력 및 전투에 관련된 정보를 열람하는 건물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2433" y="2814759"/>
            <a:ext cx="103411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자신의 전투에 관련한 정보를 한눈에 파악 할 수 있는 편의 기능.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895865" y="93277"/>
            <a:ext cx="10515599" cy="6151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 플로어</a:t>
            </a:r>
          </a:p>
        </p:txBody>
      </p:sp>
      <p:sp>
        <p:nvSpPr>
          <p:cNvPr id="107" name="Shape 107"/>
          <p:cNvSpPr/>
          <p:nvPr/>
        </p:nvSpPr>
        <p:spPr>
          <a:xfrm>
            <a:off x="4578232" y="2168524"/>
            <a:ext cx="1099934" cy="298047"/>
          </a:xfrm>
          <a:prstGeom prst="flowChartTerminator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 선택</a:t>
            </a:r>
          </a:p>
        </p:txBody>
      </p:sp>
      <p:sp>
        <p:nvSpPr>
          <p:cNvPr id="108" name="Shape 108"/>
          <p:cNvSpPr/>
          <p:nvPr/>
        </p:nvSpPr>
        <p:spPr>
          <a:xfrm>
            <a:off x="1172215" y="3679239"/>
            <a:ext cx="1099933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보유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가능 병사 수</a:t>
            </a:r>
          </a:p>
        </p:txBody>
      </p:sp>
      <p:sp>
        <p:nvSpPr>
          <p:cNvPr id="109" name="Shape 109"/>
          <p:cNvSpPr/>
          <p:nvPr/>
        </p:nvSpPr>
        <p:spPr>
          <a:xfrm>
            <a:off x="2720130" y="3691857"/>
            <a:ext cx="1099933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최대 부상병 수용량</a:t>
            </a:r>
          </a:p>
        </p:txBody>
      </p:sp>
      <p:sp>
        <p:nvSpPr>
          <p:cNvPr id="110" name="Shape 110"/>
          <p:cNvSpPr/>
          <p:nvPr/>
        </p:nvSpPr>
        <p:spPr>
          <a:xfrm>
            <a:off x="9253553" y="3691857"/>
            <a:ext cx="1099933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병력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cxnSp>
        <p:nvCxnSpPr>
          <p:cNvPr id="111" name="Shape 111"/>
          <p:cNvCxnSpPr>
            <a:stCxn id="108" idx="2"/>
          </p:cNvCxnSpPr>
          <p:nvPr/>
        </p:nvCxnSpPr>
        <p:spPr>
          <a:xfrm>
            <a:off x="1722181" y="4067264"/>
            <a:ext cx="0" cy="266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2" name="Shape 112"/>
          <p:cNvCxnSpPr>
            <a:endCxn id="108" idx="0"/>
          </p:cNvCxnSpPr>
          <p:nvPr/>
        </p:nvCxnSpPr>
        <p:spPr>
          <a:xfrm flipH="1">
            <a:off x="1722181" y="3130839"/>
            <a:ext cx="3405900" cy="548400"/>
          </a:xfrm>
          <a:prstGeom prst="bentConnector3">
            <a:avLst>
              <a:gd fmla="val -3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3" name="Shape 113"/>
          <p:cNvSpPr/>
          <p:nvPr/>
        </p:nvSpPr>
        <p:spPr>
          <a:xfrm>
            <a:off x="4578232" y="2742707"/>
            <a:ext cx="1099933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연병장 UI</a:t>
            </a:r>
          </a:p>
        </p:txBody>
      </p:sp>
      <p:cxnSp>
        <p:nvCxnSpPr>
          <p:cNvPr id="114" name="Shape 114"/>
          <p:cNvCxnSpPr>
            <a:stCxn id="107" idx="2"/>
            <a:endCxn id="113" idx="0"/>
          </p:cNvCxnSpPr>
          <p:nvPr/>
        </p:nvCxnSpPr>
        <p:spPr>
          <a:xfrm>
            <a:off x="5128199" y="2466571"/>
            <a:ext cx="0" cy="27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5" name="Shape 115"/>
          <p:cNvSpPr/>
          <p:nvPr/>
        </p:nvSpPr>
        <p:spPr>
          <a:xfrm>
            <a:off x="1172215" y="4333360"/>
            <a:ext cx="1099933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보유 한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수</a:t>
            </a:r>
          </a:p>
        </p:txBody>
      </p:sp>
      <p:sp>
        <p:nvSpPr>
          <p:cNvPr id="116" name="Shape 116"/>
          <p:cNvSpPr/>
          <p:nvPr/>
        </p:nvSpPr>
        <p:spPr>
          <a:xfrm>
            <a:off x="2720130" y="4333357"/>
            <a:ext cx="1099933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보유한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부상병 수</a:t>
            </a:r>
          </a:p>
        </p:txBody>
      </p:sp>
      <p:sp>
        <p:nvSpPr>
          <p:cNvPr id="117" name="Shape 117"/>
          <p:cNvSpPr/>
          <p:nvPr/>
        </p:nvSpPr>
        <p:spPr>
          <a:xfrm>
            <a:off x="7807624" y="3679239"/>
            <a:ext cx="1099933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버프 정보</a:t>
            </a:r>
          </a:p>
        </p:txBody>
      </p:sp>
      <p:cxnSp>
        <p:nvCxnSpPr>
          <p:cNvPr id="118" name="Shape 118"/>
          <p:cNvCxnSpPr>
            <a:stCxn id="113" idx="2"/>
            <a:endCxn id="109" idx="0"/>
          </p:cNvCxnSpPr>
          <p:nvPr/>
        </p:nvCxnSpPr>
        <p:spPr>
          <a:xfrm rot="5400000">
            <a:off x="3918599" y="2482132"/>
            <a:ext cx="561000" cy="18582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9" name="Shape 119"/>
          <p:cNvCxnSpPr>
            <a:stCxn id="113" idx="2"/>
            <a:endCxn id="117" idx="0"/>
          </p:cNvCxnSpPr>
          <p:nvPr/>
        </p:nvCxnSpPr>
        <p:spPr>
          <a:xfrm flipH="1" rot="-5400000">
            <a:off x="6468749" y="1790182"/>
            <a:ext cx="548400" cy="3229500"/>
          </a:xfrm>
          <a:prstGeom prst="bentConnector3">
            <a:avLst>
              <a:gd fmla="val 5001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0" name="Shape 120"/>
          <p:cNvCxnSpPr>
            <a:stCxn id="113" idx="2"/>
            <a:endCxn id="110" idx="0"/>
          </p:cNvCxnSpPr>
          <p:nvPr/>
        </p:nvCxnSpPr>
        <p:spPr>
          <a:xfrm flipH="1" rot="-5400000">
            <a:off x="7185299" y="1073632"/>
            <a:ext cx="561000" cy="46752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1" name="Shape 121"/>
          <p:cNvCxnSpPr>
            <a:stCxn id="109" idx="2"/>
            <a:endCxn id="116" idx="0"/>
          </p:cNvCxnSpPr>
          <p:nvPr/>
        </p:nvCxnSpPr>
        <p:spPr>
          <a:xfrm>
            <a:off x="3270096" y="4079882"/>
            <a:ext cx="0" cy="25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2" name="Shape 122"/>
          <p:cNvSpPr/>
          <p:nvPr/>
        </p:nvSpPr>
        <p:spPr>
          <a:xfrm>
            <a:off x="4268044" y="3696289"/>
            <a:ext cx="1099933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전투력</a:t>
            </a:r>
          </a:p>
        </p:txBody>
      </p:sp>
      <p:sp>
        <p:nvSpPr>
          <p:cNvPr id="123" name="Shape 123"/>
          <p:cNvSpPr/>
          <p:nvPr/>
        </p:nvSpPr>
        <p:spPr>
          <a:xfrm>
            <a:off x="5917946" y="3691855"/>
            <a:ext cx="1099933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식량 소모량</a:t>
            </a:r>
          </a:p>
        </p:txBody>
      </p:sp>
      <p:cxnSp>
        <p:nvCxnSpPr>
          <p:cNvPr id="124" name="Shape 124"/>
          <p:cNvCxnSpPr>
            <a:stCxn id="113" idx="2"/>
            <a:endCxn id="122" idx="0"/>
          </p:cNvCxnSpPr>
          <p:nvPr/>
        </p:nvCxnSpPr>
        <p:spPr>
          <a:xfrm rot="5400000">
            <a:off x="4690349" y="3258382"/>
            <a:ext cx="565500" cy="3102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5" name="Shape 125"/>
          <p:cNvCxnSpPr>
            <a:stCxn id="113" idx="2"/>
            <a:endCxn id="123" idx="0"/>
          </p:cNvCxnSpPr>
          <p:nvPr/>
        </p:nvCxnSpPr>
        <p:spPr>
          <a:xfrm flipH="1" rot="-5400000">
            <a:off x="5517599" y="2741332"/>
            <a:ext cx="561000" cy="13398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636104" y="365760"/>
            <a:ext cx="1537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정의1-1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573783" y="874725"/>
            <a:ext cx="554991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연병장은 타운 생성시 고정된 위치에 건설된 상태로 등장 한다.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연병장은 업그레이드 할 수 없다.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연병장에서는 병력과 전투에 관련한 정보를 알 수 있다.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병력 수 : 내가 보유할 수 있는 최대 병사 수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보유 병력 수 : 현재 내가 보유하고 있는 수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부상병 수용양 : 현재 수용할 수 있는 최대 부상병 수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수용 중인 부상병 수 : 현재 수용중인 부상병 수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소모 식량 : 병사들이 시간당 소모하는 식량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전투력 : 유저의 강함을 측정하는 단위 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구성 정보 : 현재 보유 중인 병력 구성 정보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정보 : 현재 적용되고 있는 버프의 종류 및 효과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636104" y="365760"/>
            <a:ext cx="1537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정의1-2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1590261" y="1081378"/>
            <a:ext cx="6167713" cy="181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연병장(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Drillground)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병력 수(Max Troops) : 내가 보유할 수 있는 최대 병사 수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보유 병력 수(Troops) : 현재 내가 보유하고 있는 수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 부상병 수용양(Max Injured) : 현재 수용할 수 있는 최대 부상병 수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수용 중인 부상병 수(Injured) : 현재 수용중인 부상병 수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 정보(Troops Information) : 현재 보유 중인 병력 구성 정보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정보(Buff Information) : 현재 적용되고 있는 버프의 종류 및 효과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 소모량(Consume Food) : 병력이 한시간당 소모하는 식량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전투력 (Power) : 수치화한 유저의 강함의 정도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636104" y="365760"/>
            <a:ext cx="13660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연병장UI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부대 정보</a:t>
            </a:r>
          </a:p>
        </p:txBody>
      </p:sp>
      <p:sp>
        <p:nvSpPr>
          <p:cNvPr id="143" name="Shape 143"/>
          <p:cNvSpPr/>
          <p:nvPr/>
        </p:nvSpPr>
        <p:spPr>
          <a:xfrm>
            <a:off x="6737703" y="365760"/>
            <a:ext cx="5363589" cy="214391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정보를 보여준다.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보유할 수 있는 최대 유닛/현재 보유중인 유닛(타운 안에 남아있는 병력만), 보유 가능한 부상병 / 현재 부상병을 표시해 준다.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식량 소모량은 보유하고 있는 모든 병력의 식량 소모량을 표기한다.(성 밖으로 나간 병력 포함)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선택에 따라 부대 정보와 버프 정보를 볼 수 있다.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정보와 버프 정보는 상하로 스크롤 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부대 정보창에서 유닛을 해고 할 수 있다.</a:t>
            </a:r>
          </a:p>
        </p:txBody>
      </p:sp>
      <p:cxnSp>
        <p:nvCxnSpPr>
          <p:cNvPr id="144" name="Shape 144"/>
          <p:cNvCxnSpPr/>
          <p:nvPr/>
        </p:nvCxnSpPr>
        <p:spPr>
          <a:xfrm rot="10800000">
            <a:off x="5873703" y="434552"/>
            <a:ext cx="863999" cy="329999"/>
          </a:xfrm>
          <a:prstGeom prst="bentConnector3">
            <a:avLst>
              <a:gd fmla="val 2624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45" name="Shape 145"/>
          <p:cNvGrpSpPr/>
          <p:nvPr/>
        </p:nvGrpSpPr>
        <p:grpSpPr>
          <a:xfrm>
            <a:off x="2370901" y="299797"/>
            <a:ext cx="3502716" cy="6268934"/>
            <a:chOff x="2370901" y="299797"/>
            <a:chExt cx="3502716" cy="6268934"/>
          </a:xfrm>
        </p:grpSpPr>
        <p:pic>
          <p:nvPicPr>
            <p:cNvPr id="146" name="Shape 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2666" y="299797"/>
              <a:ext cx="3500951" cy="6268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Shape 147"/>
            <p:cNvSpPr/>
            <p:nvPr/>
          </p:nvSpPr>
          <p:spPr>
            <a:xfrm>
              <a:off x="2434343" y="5673501"/>
              <a:ext cx="3408383" cy="22707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2435971" y="5900573"/>
              <a:ext cx="801853" cy="58101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 rot="10800000">
              <a:off x="2521960" y="5948525"/>
              <a:ext cx="541540" cy="485112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4546562" y="5948526"/>
              <a:ext cx="1208548" cy="51702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4596626" y="5996275"/>
              <a:ext cx="1132499" cy="46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Disband</a:t>
              </a:r>
            </a:p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Unit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2476846" y="338881"/>
              <a:ext cx="1630034" cy="264911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Max Troop : 99999/99999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4099092" y="338881"/>
              <a:ext cx="1630034" cy="271893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Injured : 99999/99999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2476846" y="601452"/>
              <a:ext cx="1630034" cy="264911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Consume Food : 999M/h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4099092" y="601452"/>
              <a:ext cx="1630034" cy="264911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Power : 999999999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2520600" y="1346712"/>
              <a:ext cx="3234509" cy="4440325"/>
            </a:xfrm>
            <a:prstGeom prst="rect">
              <a:avLst/>
            </a:prstGeom>
            <a:solidFill>
              <a:srgbClr val="222A3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4189446" y="1018790"/>
              <a:ext cx="1565664" cy="327922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323F4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Buff</a:t>
              </a:r>
            </a:p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Information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2507541" y="1018790"/>
              <a:ext cx="1784541" cy="327922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rgbClr val="2E75B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Troops</a:t>
              </a:r>
            </a:p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1" i="0" lang="en-US" sz="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Information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2660183" y="1417600"/>
              <a:ext cx="455549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3256325" y="1417600"/>
              <a:ext cx="2305188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Spearman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Unit Volume : 99999/99999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2660183" y="1941391"/>
              <a:ext cx="455549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3256325" y="1941391"/>
              <a:ext cx="2305188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Archer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Unit Volume : 99999/99999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2660183" y="2465180"/>
              <a:ext cx="455549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3256325" y="2465180"/>
              <a:ext cx="2305188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Cavalry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Unit Volume : 99999/99999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2660183" y="2988967"/>
              <a:ext cx="455549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3256325" y="2988967"/>
              <a:ext cx="2305188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Shieldman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Unit Volume : 99999/99999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2660183" y="5607917"/>
              <a:ext cx="455549" cy="17912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3256325" y="5607917"/>
              <a:ext cx="2305188" cy="17912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Spearman</a:t>
              </a:r>
            </a:p>
          </p:txBody>
        </p:sp>
        <p:pic>
          <p:nvPicPr>
            <p:cNvPr id="169" name="Shape 169"/>
            <p:cNvPicPr preferRelativeResize="0"/>
            <p:nvPr/>
          </p:nvPicPr>
          <p:blipFill rotWithShape="1">
            <a:blip r:embed="rId4">
              <a:alphaModFix/>
            </a:blip>
            <a:srcRect b="-10553" l="0" r="79835" t="0"/>
            <a:stretch/>
          </p:blipFill>
          <p:spPr>
            <a:xfrm>
              <a:off x="2668467" y="2841925"/>
              <a:ext cx="426319" cy="655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Shape 170"/>
            <p:cNvPicPr preferRelativeResize="0"/>
            <p:nvPr/>
          </p:nvPicPr>
          <p:blipFill rotWithShape="1">
            <a:blip r:embed="rId5">
              <a:alphaModFix/>
            </a:blip>
            <a:srcRect b="-8430" l="76925" r="-55" t="-2124"/>
            <a:stretch/>
          </p:blipFill>
          <p:spPr>
            <a:xfrm>
              <a:off x="2635701" y="2327341"/>
              <a:ext cx="473700" cy="635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Shape 171"/>
            <p:cNvPicPr preferRelativeResize="0"/>
            <p:nvPr/>
          </p:nvPicPr>
          <p:blipFill rotWithShape="1">
            <a:blip r:embed="rId6">
              <a:alphaModFix/>
            </a:blip>
            <a:srcRect b="-7877" l="48879" r="30956" t="-2675"/>
            <a:stretch/>
          </p:blipFill>
          <p:spPr>
            <a:xfrm>
              <a:off x="2675131" y="1802040"/>
              <a:ext cx="412997" cy="635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Shape 172"/>
            <p:cNvPicPr preferRelativeResize="0"/>
            <p:nvPr/>
          </p:nvPicPr>
          <p:blipFill rotWithShape="1">
            <a:blip r:embed="rId7">
              <a:alphaModFix/>
            </a:blip>
            <a:srcRect b="0" l="24655" r="55180" t="21738"/>
            <a:stretch/>
          </p:blipFill>
          <p:spPr>
            <a:xfrm>
              <a:off x="2698081" y="1401836"/>
              <a:ext cx="422989" cy="460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Shape 173"/>
            <p:cNvSpPr/>
            <p:nvPr/>
          </p:nvSpPr>
          <p:spPr>
            <a:xfrm>
              <a:off x="2660183" y="3512757"/>
              <a:ext cx="455549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3256325" y="3512757"/>
              <a:ext cx="2305188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Archer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Unit Volume : 99999/99999</a:t>
              </a:r>
            </a:p>
          </p:txBody>
        </p:sp>
        <p:pic>
          <p:nvPicPr>
            <p:cNvPr id="175" name="Shape 175"/>
            <p:cNvPicPr preferRelativeResize="0"/>
            <p:nvPr/>
          </p:nvPicPr>
          <p:blipFill rotWithShape="1">
            <a:blip r:embed="rId6">
              <a:alphaModFix/>
            </a:blip>
            <a:srcRect b="-7877" l="48879" r="30956" t="-2675"/>
            <a:stretch/>
          </p:blipFill>
          <p:spPr>
            <a:xfrm>
              <a:off x="2686797" y="3370257"/>
              <a:ext cx="412997" cy="635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Shape 176"/>
            <p:cNvPicPr preferRelativeResize="0"/>
            <p:nvPr/>
          </p:nvPicPr>
          <p:blipFill rotWithShape="1">
            <a:blip r:embed="rId8">
              <a:alphaModFix/>
            </a:blip>
            <a:srcRect b="49732" l="24655" r="55180" t="21738"/>
            <a:stretch/>
          </p:blipFill>
          <p:spPr>
            <a:xfrm>
              <a:off x="2681800" y="5632396"/>
              <a:ext cx="422989" cy="137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Shape 177"/>
            <p:cNvSpPr/>
            <p:nvPr/>
          </p:nvSpPr>
          <p:spPr>
            <a:xfrm>
              <a:off x="2660183" y="4036546"/>
              <a:ext cx="455549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3265215" y="4036546"/>
              <a:ext cx="2305188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Middle Archer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Unit Volume : 99999/99999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2660183" y="4560335"/>
              <a:ext cx="455549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256325" y="4560335"/>
              <a:ext cx="2305188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Cavalry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Unit Volume : 99999/99999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2660183" y="5084125"/>
              <a:ext cx="455549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3250988" y="5084125"/>
              <a:ext cx="2305188" cy="4590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Cavalry</a:t>
              </a:r>
            </a:p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Unit Volume : 99999/99999</a:t>
              </a:r>
            </a:p>
          </p:txBody>
        </p:sp>
        <p:pic>
          <p:nvPicPr>
            <p:cNvPr id="183" name="Shape 183"/>
            <p:cNvPicPr preferRelativeResize="0"/>
            <p:nvPr/>
          </p:nvPicPr>
          <p:blipFill rotWithShape="1">
            <a:blip r:embed="rId6">
              <a:alphaModFix/>
            </a:blip>
            <a:srcRect b="-7877" l="48879" r="30956" t="-2675"/>
            <a:stretch/>
          </p:blipFill>
          <p:spPr>
            <a:xfrm>
              <a:off x="2686796" y="3874791"/>
              <a:ext cx="412997" cy="635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 rotWithShape="1">
            <a:blip r:embed="rId4">
              <a:alphaModFix/>
            </a:blip>
            <a:srcRect b="-10553" l="0" r="79835" t="0"/>
            <a:stretch/>
          </p:blipFill>
          <p:spPr>
            <a:xfrm>
              <a:off x="2653652" y="4428194"/>
              <a:ext cx="426319" cy="655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Shape 185"/>
            <p:cNvPicPr preferRelativeResize="0"/>
            <p:nvPr/>
          </p:nvPicPr>
          <p:blipFill rotWithShape="1">
            <a:blip r:embed="rId4">
              <a:alphaModFix/>
            </a:blip>
            <a:srcRect b="-10553" l="0" r="79835" t="0"/>
            <a:stretch/>
          </p:blipFill>
          <p:spPr>
            <a:xfrm>
              <a:off x="2647056" y="4951982"/>
              <a:ext cx="426319" cy="655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Shape 186"/>
            <p:cNvSpPr/>
            <p:nvPr/>
          </p:nvSpPr>
          <p:spPr>
            <a:xfrm>
              <a:off x="2370901" y="4218939"/>
              <a:ext cx="3500951" cy="1566000"/>
            </a:xfrm>
            <a:prstGeom prst="rect">
              <a:avLst/>
            </a:prstGeom>
            <a:solidFill>
              <a:schemeClr val="accent2">
                <a:alpha val="46274"/>
              </a:schemeClr>
            </a:solidFill>
            <a:ln cap="flat" cmpd="sng" w="12700">
              <a:solidFill>
                <a:srgbClr val="26262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16:9</a:t>
              </a:r>
            </a:p>
          </p:txBody>
        </p:sp>
      </p:grpSp>
      <p:sp>
        <p:nvSpPr>
          <p:cNvPr id="187" name="Shape 187"/>
          <p:cNvSpPr/>
          <p:nvPr/>
        </p:nvSpPr>
        <p:spPr>
          <a:xfrm>
            <a:off x="6737703" y="2612247"/>
            <a:ext cx="5363589" cy="12625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정보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ICON과 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이름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별 보유 숫자를 표기 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Shape 188"/>
          <p:cNvCxnSpPr>
            <a:stCxn id="187" idx="1"/>
          </p:cNvCxnSpPr>
          <p:nvPr/>
        </p:nvCxnSpPr>
        <p:spPr>
          <a:xfrm rot="10800000">
            <a:off x="5321703" y="2141919"/>
            <a:ext cx="1416000" cy="1101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9" name="Shape 189"/>
          <p:cNvSpPr/>
          <p:nvPr/>
        </p:nvSpPr>
        <p:spPr>
          <a:xfrm>
            <a:off x="6737703" y="5166269"/>
            <a:ext cx="5363589" cy="126254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유닛을 해고 할 수 있는 UI</a:t>
            </a:r>
          </a:p>
        </p:txBody>
      </p:sp>
      <p:cxnSp>
        <p:nvCxnSpPr>
          <p:cNvPr id="190" name="Shape 190"/>
          <p:cNvCxnSpPr>
            <a:stCxn id="189" idx="1"/>
          </p:cNvCxnSpPr>
          <p:nvPr/>
        </p:nvCxnSpPr>
        <p:spPr>
          <a:xfrm flipH="1">
            <a:off x="5595903" y="5797541"/>
            <a:ext cx="1141800" cy="4578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636104" y="365760"/>
            <a:ext cx="13660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연병장UI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병력 해고</a:t>
            </a:r>
          </a:p>
        </p:txBody>
      </p:sp>
      <p:grpSp>
        <p:nvGrpSpPr>
          <p:cNvPr id="196" name="Shape 196"/>
          <p:cNvGrpSpPr/>
          <p:nvPr/>
        </p:nvGrpSpPr>
        <p:grpSpPr>
          <a:xfrm>
            <a:off x="7377357" y="209750"/>
            <a:ext cx="3243916" cy="2762046"/>
            <a:chOff x="7351375" y="844607"/>
            <a:chExt cx="3243916" cy="2762046"/>
          </a:xfrm>
        </p:grpSpPr>
        <p:sp>
          <p:nvSpPr>
            <p:cNvPr id="197" name="Shape 197"/>
            <p:cNvSpPr/>
            <p:nvPr/>
          </p:nvSpPr>
          <p:spPr>
            <a:xfrm>
              <a:off x="7351375" y="844607"/>
              <a:ext cx="3243916" cy="2475712"/>
            </a:xfrm>
            <a:prstGeom prst="rect">
              <a:avLst/>
            </a:prstGeom>
            <a:solidFill>
              <a:schemeClr val="dk1">
                <a:alpha val="86274"/>
              </a:schemeClr>
            </a:solidFill>
            <a:ln cap="flat" cmpd="sng" w="12700">
              <a:solidFill>
                <a:srgbClr val="CC99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 txBox="1"/>
            <p:nvPr/>
          </p:nvSpPr>
          <p:spPr>
            <a:xfrm>
              <a:off x="7448757" y="977054"/>
              <a:ext cx="31465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Are you sure you want to disband the selected Units ?</a:t>
              </a: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7511428" y="1872566"/>
              <a:ext cx="2914106" cy="105905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CC99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9920378" y="1736700"/>
              <a:ext cx="173950" cy="400439"/>
            </a:xfrm>
            <a:prstGeom prst="rect">
              <a:avLst/>
            </a:prstGeom>
            <a:solidFill>
              <a:srgbClr val="FFC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7946539" y="2282546"/>
              <a:ext cx="1079867" cy="309067"/>
            </a:xfrm>
            <a:prstGeom prst="rect">
              <a:avLst/>
            </a:prstGeom>
            <a:solidFill>
              <a:srgbClr val="595959"/>
            </a:solidFill>
            <a:ln cap="flat" cmpd="sng" w="12700">
              <a:solidFill>
                <a:srgbClr val="CC99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99999</a:t>
              </a:r>
            </a:p>
          </p:txBody>
        </p:sp>
        <p:sp>
          <p:nvSpPr>
            <p:cNvPr id="202" name="Shape 202"/>
            <p:cNvSpPr txBox="1"/>
            <p:nvPr/>
          </p:nvSpPr>
          <p:spPr>
            <a:xfrm>
              <a:off x="9027063" y="2257890"/>
              <a:ext cx="10326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/ 99999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8481860" y="2809675"/>
              <a:ext cx="911890" cy="394912"/>
            </a:xfrm>
            <a:prstGeom prst="rect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lt1"/>
                </a:buClr>
                <a:buSzPct val="25000"/>
                <a:buFont typeface="Arimo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disband</a:t>
              </a:r>
            </a:p>
          </p:txBody>
        </p:sp>
        <p:sp>
          <p:nvSpPr>
            <p:cNvPr id="204" name="Shape 204"/>
            <p:cNvSpPr txBox="1"/>
            <p:nvPr/>
          </p:nvSpPr>
          <p:spPr>
            <a:xfrm>
              <a:off x="8538596" y="3298876"/>
              <a:ext cx="12192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해고 팝업UI</a:t>
              </a:r>
            </a:p>
          </p:txBody>
        </p:sp>
      </p:grp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2666" y="299797"/>
            <a:ext cx="3500951" cy="626893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2434343" y="5673501"/>
            <a:ext cx="3408383" cy="2270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435971" y="5900573"/>
            <a:ext cx="801853" cy="58101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 rot="10800000">
            <a:off x="2521960" y="5948525"/>
            <a:ext cx="541540" cy="48511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4672266" y="6012760"/>
            <a:ext cx="981204" cy="420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Training 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School</a:t>
            </a:r>
          </a:p>
        </p:txBody>
      </p:sp>
      <p:sp>
        <p:nvSpPr>
          <p:cNvPr id="210" name="Shape 210"/>
          <p:cNvSpPr/>
          <p:nvPr/>
        </p:nvSpPr>
        <p:spPr>
          <a:xfrm>
            <a:off x="2476846" y="338881"/>
            <a:ext cx="1630034" cy="26491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 Troop : 99999/99999</a:t>
            </a:r>
          </a:p>
        </p:txBody>
      </p:sp>
      <p:sp>
        <p:nvSpPr>
          <p:cNvPr id="211" name="Shape 211"/>
          <p:cNvSpPr/>
          <p:nvPr/>
        </p:nvSpPr>
        <p:spPr>
          <a:xfrm>
            <a:off x="4099092" y="338881"/>
            <a:ext cx="1630034" cy="271893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Injured : 99999/99999</a:t>
            </a:r>
          </a:p>
        </p:txBody>
      </p:sp>
      <p:sp>
        <p:nvSpPr>
          <p:cNvPr id="212" name="Shape 212"/>
          <p:cNvSpPr/>
          <p:nvPr/>
        </p:nvSpPr>
        <p:spPr>
          <a:xfrm>
            <a:off x="2476846" y="601452"/>
            <a:ext cx="1630034" cy="26491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 Food : 999M/h</a:t>
            </a:r>
          </a:p>
        </p:txBody>
      </p:sp>
      <p:sp>
        <p:nvSpPr>
          <p:cNvPr id="213" name="Shape 213"/>
          <p:cNvSpPr/>
          <p:nvPr/>
        </p:nvSpPr>
        <p:spPr>
          <a:xfrm>
            <a:off x="4099092" y="601452"/>
            <a:ext cx="1630034" cy="26491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: 999999999</a:t>
            </a:r>
          </a:p>
        </p:txBody>
      </p:sp>
      <p:sp>
        <p:nvSpPr>
          <p:cNvPr id="214" name="Shape 214"/>
          <p:cNvSpPr/>
          <p:nvPr/>
        </p:nvSpPr>
        <p:spPr>
          <a:xfrm>
            <a:off x="2520600" y="1346712"/>
            <a:ext cx="3234509" cy="4440325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189446" y="1018790"/>
            <a:ext cx="1565664" cy="327922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Buff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</a:p>
        </p:txBody>
      </p:sp>
      <p:sp>
        <p:nvSpPr>
          <p:cNvPr id="216" name="Shape 216"/>
          <p:cNvSpPr/>
          <p:nvPr/>
        </p:nvSpPr>
        <p:spPr>
          <a:xfrm>
            <a:off x="2507541" y="1018790"/>
            <a:ext cx="1784541" cy="327922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rgbClr val="2E75B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Troops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</a:p>
        </p:txBody>
      </p:sp>
      <p:sp>
        <p:nvSpPr>
          <p:cNvPr id="217" name="Shape 217"/>
          <p:cNvSpPr/>
          <p:nvPr/>
        </p:nvSpPr>
        <p:spPr>
          <a:xfrm>
            <a:off x="2660183" y="1417600"/>
            <a:ext cx="455549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3256325" y="1417600"/>
            <a:ext cx="2305188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50. Spearman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 Volume : 99999/99999</a:t>
            </a:r>
          </a:p>
        </p:txBody>
      </p:sp>
      <p:sp>
        <p:nvSpPr>
          <p:cNvPr id="219" name="Shape 219"/>
          <p:cNvSpPr/>
          <p:nvPr/>
        </p:nvSpPr>
        <p:spPr>
          <a:xfrm>
            <a:off x="2660183" y="1941391"/>
            <a:ext cx="455549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3256325" y="1941391"/>
            <a:ext cx="2305188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50. Archer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 Volume : 99999/99999</a:t>
            </a:r>
          </a:p>
        </p:txBody>
      </p:sp>
      <p:sp>
        <p:nvSpPr>
          <p:cNvPr id="221" name="Shape 221"/>
          <p:cNvSpPr/>
          <p:nvPr/>
        </p:nvSpPr>
        <p:spPr>
          <a:xfrm>
            <a:off x="2660183" y="2465180"/>
            <a:ext cx="455549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3256325" y="2465180"/>
            <a:ext cx="2305188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50. Cavalry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 Volume : 99999/99999</a:t>
            </a:r>
          </a:p>
        </p:txBody>
      </p:sp>
      <p:sp>
        <p:nvSpPr>
          <p:cNvPr id="223" name="Shape 223"/>
          <p:cNvSpPr/>
          <p:nvPr/>
        </p:nvSpPr>
        <p:spPr>
          <a:xfrm>
            <a:off x="2660183" y="2988967"/>
            <a:ext cx="455549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3256325" y="2988967"/>
            <a:ext cx="2305188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50. Shieldman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 Volume : 99999/99999</a:t>
            </a:r>
          </a:p>
        </p:txBody>
      </p:sp>
      <p:sp>
        <p:nvSpPr>
          <p:cNvPr id="225" name="Shape 225"/>
          <p:cNvSpPr/>
          <p:nvPr/>
        </p:nvSpPr>
        <p:spPr>
          <a:xfrm>
            <a:off x="2660183" y="5607917"/>
            <a:ext cx="455549" cy="17912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256325" y="5607917"/>
            <a:ext cx="2305188" cy="17912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50. Spearman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4">
            <a:alphaModFix/>
          </a:blip>
          <a:srcRect b="-10553" l="0" r="79835" t="0"/>
          <a:stretch/>
        </p:blipFill>
        <p:spPr>
          <a:xfrm>
            <a:off x="2668467" y="2841925"/>
            <a:ext cx="426319" cy="65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 b="-8430" l="76925" r="-55" t="-2124"/>
          <a:stretch/>
        </p:blipFill>
        <p:spPr>
          <a:xfrm>
            <a:off x="2635701" y="2327341"/>
            <a:ext cx="473730" cy="63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>
            <a:alphaModFix/>
          </a:blip>
          <a:srcRect b="-7877" l="48879" r="30956" t="-2675"/>
          <a:stretch/>
        </p:blipFill>
        <p:spPr>
          <a:xfrm>
            <a:off x="2675131" y="1802040"/>
            <a:ext cx="412997" cy="63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7">
            <a:alphaModFix/>
          </a:blip>
          <a:srcRect b="0" l="24655" r="55180" t="21738"/>
          <a:stretch/>
        </p:blipFill>
        <p:spPr>
          <a:xfrm>
            <a:off x="2698081" y="1401836"/>
            <a:ext cx="422989" cy="46071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2660183" y="3512757"/>
            <a:ext cx="455549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3256325" y="3512757"/>
            <a:ext cx="2305188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50. Archer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 Volume : 99999/99999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6">
            <a:alphaModFix/>
          </a:blip>
          <a:srcRect b="-7877" l="48879" r="30956" t="-2675"/>
          <a:stretch/>
        </p:blipFill>
        <p:spPr>
          <a:xfrm>
            <a:off x="2686797" y="3370257"/>
            <a:ext cx="412997" cy="63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8">
            <a:alphaModFix/>
          </a:blip>
          <a:srcRect b="49732" l="24655" r="55180" t="21738"/>
          <a:stretch/>
        </p:blipFill>
        <p:spPr>
          <a:xfrm>
            <a:off x="2681800" y="5632396"/>
            <a:ext cx="422989" cy="137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2660183" y="4036546"/>
            <a:ext cx="455549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3265215" y="4036546"/>
            <a:ext cx="2305188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50. Archer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 Volume : 99999/99999</a:t>
            </a:r>
          </a:p>
        </p:txBody>
      </p:sp>
      <p:sp>
        <p:nvSpPr>
          <p:cNvPr id="237" name="Shape 237"/>
          <p:cNvSpPr/>
          <p:nvPr/>
        </p:nvSpPr>
        <p:spPr>
          <a:xfrm>
            <a:off x="2660183" y="4560335"/>
            <a:ext cx="455549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3256325" y="4560335"/>
            <a:ext cx="2305188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50. Cavalry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 Volume : 99999/99999</a:t>
            </a:r>
          </a:p>
        </p:txBody>
      </p:sp>
      <p:sp>
        <p:nvSpPr>
          <p:cNvPr id="239" name="Shape 239"/>
          <p:cNvSpPr/>
          <p:nvPr/>
        </p:nvSpPr>
        <p:spPr>
          <a:xfrm>
            <a:off x="5163223" y="1454850"/>
            <a:ext cx="347600" cy="384948"/>
          </a:xfrm>
          <a:prstGeom prst="roundRect">
            <a:avLst>
              <a:gd fmla="val 16667" name="adj"/>
            </a:avLst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5163223" y="1978615"/>
            <a:ext cx="347600" cy="384948"/>
          </a:xfrm>
          <a:prstGeom prst="roundRect">
            <a:avLst>
              <a:gd fmla="val 16667" name="adj"/>
            </a:avLst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5163223" y="2502376"/>
            <a:ext cx="347600" cy="384948"/>
          </a:xfrm>
          <a:prstGeom prst="roundRect">
            <a:avLst>
              <a:gd fmla="val 16667" name="adj"/>
            </a:avLst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5163223" y="3026141"/>
            <a:ext cx="347600" cy="384948"/>
          </a:xfrm>
          <a:prstGeom prst="roundRect">
            <a:avLst>
              <a:gd fmla="val 16667" name="adj"/>
            </a:avLst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5163223" y="3549903"/>
            <a:ext cx="347600" cy="384948"/>
          </a:xfrm>
          <a:prstGeom prst="roundRect">
            <a:avLst>
              <a:gd fmla="val 16667" name="adj"/>
            </a:avLst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5163223" y="4073667"/>
            <a:ext cx="347600" cy="384948"/>
          </a:xfrm>
          <a:prstGeom prst="roundRect">
            <a:avLst>
              <a:gd fmla="val 16667" name="adj"/>
            </a:avLst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5163223" y="4597430"/>
            <a:ext cx="347600" cy="384948"/>
          </a:xfrm>
          <a:prstGeom prst="roundRect">
            <a:avLst>
              <a:gd fmla="val 16667" name="adj"/>
            </a:avLst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2660183" y="5084125"/>
            <a:ext cx="455549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3250988" y="5084125"/>
            <a:ext cx="2305188" cy="4590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 50. Cavalry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Unit Volume : 99999/99999</a:t>
            </a:r>
          </a:p>
        </p:txBody>
      </p:sp>
      <p:sp>
        <p:nvSpPr>
          <p:cNvPr id="248" name="Shape 248"/>
          <p:cNvSpPr/>
          <p:nvPr/>
        </p:nvSpPr>
        <p:spPr>
          <a:xfrm>
            <a:off x="5163223" y="5121196"/>
            <a:ext cx="347600" cy="384948"/>
          </a:xfrm>
          <a:prstGeom prst="roundRect">
            <a:avLst>
              <a:gd fmla="val 16667" name="adj"/>
            </a:avLst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6">
            <a:alphaModFix/>
          </a:blip>
          <a:srcRect b="-7877" l="48879" r="30956" t="-2675"/>
          <a:stretch/>
        </p:blipFill>
        <p:spPr>
          <a:xfrm>
            <a:off x="2686796" y="3874791"/>
            <a:ext cx="412997" cy="63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4">
            <a:alphaModFix/>
          </a:blip>
          <a:srcRect b="-10553" l="0" r="79835" t="0"/>
          <a:stretch/>
        </p:blipFill>
        <p:spPr>
          <a:xfrm>
            <a:off x="2653652" y="4428194"/>
            <a:ext cx="426319" cy="65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 b="-10553" l="0" r="79835" t="0"/>
          <a:stretch/>
        </p:blipFill>
        <p:spPr>
          <a:xfrm>
            <a:off x="2647056" y="4951982"/>
            <a:ext cx="426319" cy="65592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/>
          <p:nvPr/>
        </p:nvSpPr>
        <p:spPr>
          <a:xfrm>
            <a:off x="2372666" y="4219101"/>
            <a:ext cx="3500951" cy="1566000"/>
          </a:xfrm>
          <a:prstGeom prst="rect">
            <a:avLst/>
          </a:prstGeom>
          <a:solidFill>
            <a:schemeClr val="accent2">
              <a:alpha val="46274"/>
            </a:schemeClr>
          </a:solidFill>
          <a:ln cap="flat" cmpd="sng" w="12700">
            <a:solidFill>
              <a:srgbClr val="26262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53" name="Shape 253"/>
          <p:cNvSpPr/>
          <p:nvPr/>
        </p:nvSpPr>
        <p:spPr>
          <a:xfrm>
            <a:off x="4546562" y="5948526"/>
            <a:ext cx="1208548" cy="51702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4672275" y="5996275"/>
            <a:ext cx="9813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Disband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</a:t>
            </a:r>
          </a:p>
        </p:txBody>
      </p:sp>
      <p:cxnSp>
        <p:nvCxnSpPr>
          <p:cNvPr id="255" name="Shape 255"/>
          <p:cNvCxnSpPr>
            <a:stCxn id="197" idx="1"/>
            <a:endCxn id="239" idx="3"/>
          </p:cNvCxnSpPr>
          <p:nvPr/>
        </p:nvCxnSpPr>
        <p:spPr>
          <a:xfrm flipH="1">
            <a:off x="5510757" y="1447606"/>
            <a:ext cx="1866600" cy="1998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56" name="Shape 256"/>
          <p:cNvSpPr/>
          <p:nvPr/>
        </p:nvSpPr>
        <p:spPr>
          <a:xfrm>
            <a:off x="6558314" y="3147922"/>
            <a:ext cx="5363589" cy="321647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해고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해고 버튼을 누르면 유닛 우측에 해고 버튼이 출력 된다.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해고 버튼을 터치하면 해고할 유닛 수를 선택하는 팝업 창이 출력 된다.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해고 팝업 UI의 병력수는 0을 기본 값으로 한다.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슬라이드를 하여 해고할 유닛 수를 선택 할 수 있다.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직접 입력창을 터치해 출력되는 키패드를 이용해 해고할 유닛 수를 선택 할 수 있다.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 창의 해고 버튼을 누르면 선택된 유닛의 수 만큼 사라진다.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생산에 들어간 자원은 환원되지 않는다.</a:t>
            </a: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해고는 선택 즉시 이루어 진다.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뒤로 가기 혹은 다른 영역을 선택하면 해고 버튼은 사라진다.</a:t>
            </a:r>
          </a:p>
        </p:txBody>
      </p:sp>
      <p:cxnSp>
        <p:nvCxnSpPr>
          <p:cNvPr id="257" name="Shape 257"/>
          <p:cNvCxnSpPr>
            <a:stCxn id="256" idx="1"/>
            <a:endCxn id="253" idx="3"/>
          </p:cNvCxnSpPr>
          <p:nvPr/>
        </p:nvCxnSpPr>
        <p:spPr>
          <a:xfrm flipH="1">
            <a:off x="5755214" y="4756158"/>
            <a:ext cx="803100" cy="1450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914" y="302757"/>
            <a:ext cx="3525352" cy="626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/>
          <p:nvPr/>
        </p:nvSpPr>
        <p:spPr>
          <a:xfrm>
            <a:off x="2415021" y="5673923"/>
            <a:ext cx="3432138" cy="2269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416658" y="5900887"/>
            <a:ext cx="807442" cy="58074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/>
          <p:nvPr/>
        </p:nvSpPr>
        <p:spPr>
          <a:xfrm rot="10800000">
            <a:off x="2503249" y="5948817"/>
            <a:ext cx="545314" cy="48488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4541960" y="5948817"/>
            <a:ext cx="1216970" cy="51678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2486176" y="1348987"/>
            <a:ext cx="3257052" cy="4438416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2488725" y="1021220"/>
            <a:ext cx="1692665" cy="32776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Troops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</a:p>
        </p:txBody>
      </p:sp>
      <p:sp>
        <p:nvSpPr>
          <p:cNvPr id="269" name="Shape 269"/>
          <p:cNvSpPr/>
          <p:nvPr/>
        </p:nvSpPr>
        <p:spPr>
          <a:xfrm>
            <a:off x="4030823" y="1021220"/>
            <a:ext cx="1728109" cy="327766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rgbClr val="2E75B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Buff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</a:p>
        </p:txBody>
      </p:sp>
      <p:sp>
        <p:nvSpPr>
          <p:cNvPr id="270" name="Shape 270"/>
          <p:cNvSpPr/>
          <p:nvPr/>
        </p:nvSpPr>
        <p:spPr>
          <a:xfrm>
            <a:off x="2626409" y="1446208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2626409" y="1931375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2626409" y="2416543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2626409" y="2901713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2626409" y="3386880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2775906" y="1412529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Spearman Attack +0%</a:t>
            </a:r>
          </a:p>
        </p:txBody>
      </p:sp>
      <p:sp>
        <p:nvSpPr>
          <p:cNvPr id="276" name="Shape 276"/>
          <p:cNvSpPr/>
          <p:nvPr/>
        </p:nvSpPr>
        <p:spPr>
          <a:xfrm>
            <a:off x="2626409" y="1688791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2626409" y="2173959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2626409" y="2659127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2626409" y="3144297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2626409" y="3629464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2775906" y="1657902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Cavalry Attack +999%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775906" y="1906152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Shieldman Attack +999%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775906" y="2146518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Archer Attack +999%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775906" y="2386885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March Speed +999%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2775906" y="2627252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 Troop Volum +999%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2770396" y="2867621"/>
            <a:ext cx="2953560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Food Resource Collect Speed +999%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2770396" y="3107988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Consume Food -999%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2770396" y="3348355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Speed+999%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2775906" y="3588723"/>
            <a:ext cx="294771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 Develop Speed +999%</a:t>
            </a:r>
          </a:p>
        </p:txBody>
      </p:sp>
      <p:sp>
        <p:nvSpPr>
          <p:cNvPr id="290" name="Shape 290"/>
          <p:cNvSpPr/>
          <p:nvPr/>
        </p:nvSpPr>
        <p:spPr>
          <a:xfrm>
            <a:off x="2626409" y="3872048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2626409" y="4357217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2626409" y="4842385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2626409" y="4114632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2626409" y="4599801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2626409" y="5084969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2775907" y="3837178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March Speed +999%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2775907" y="4077544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 Troop Volum +999%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2770397" y="4317912"/>
            <a:ext cx="295355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Food Resource Collect Speed +999%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2770397" y="4558278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FF00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식량 소모량 -999%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2770397" y="4798646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건설 속도 +999%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2775907" y="5039014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 연구 속도 +999%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636104" y="365760"/>
            <a:ext cx="13660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연병장 UI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버프 정보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6411919" y="2173958"/>
            <a:ext cx="5454598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적용 받고 있는 모든 버프의 목록과 효과치를 보여 준다.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버프 정보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창에서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기술 연구 UI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바로 이동이 가능하다</a:t>
            </a:r>
          </a:p>
        </p:txBody>
      </p:sp>
      <p:sp>
        <p:nvSpPr>
          <p:cNvPr id="304" name="Shape 304"/>
          <p:cNvSpPr/>
          <p:nvPr/>
        </p:nvSpPr>
        <p:spPr>
          <a:xfrm>
            <a:off x="2476846" y="338881"/>
            <a:ext cx="1630034" cy="26491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 Troop : 99999/99999</a:t>
            </a:r>
          </a:p>
        </p:txBody>
      </p:sp>
      <p:sp>
        <p:nvSpPr>
          <p:cNvPr id="305" name="Shape 305"/>
          <p:cNvSpPr/>
          <p:nvPr/>
        </p:nvSpPr>
        <p:spPr>
          <a:xfrm>
            <a:off x="4099092" y="338881"/>
            <a:ext cx="1630034" cy="271893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Injured : 99999/99999</a:t>
            </a:r>
          </a:p>
        </p:txBody>
      </p:sp>
      <p:sp>
        <p:nvSpPr>
          <p:cNvPr id="306" name="Shape 306"/>
          <p:cNvSpPr/>
          <p:nvPr/>
        </p:nvSpPr>
        <p:spPr>
          <a:xfrm>
            <a:off x="2476846" y="601452"/>
            <a:ext cx="1630034" cy="26491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 Food : 999M/h</a:t>
            </a:r>
          </a:p>
        </p:txBody>
      </p:sp>
      <p:sp>
        <p:nvSpPr>
          <p:cNvPr id="307" name="Shape 307"/>
          <p:cNvSpPr/>
          <p:nvPr/>
        </p:nvSpPr>
        <p:spPr>
          <a:xfrm>
            <a:off x="4099092" y="601452"/>
            <a:ext cx="1630034" cy="264911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: 999999999</a:t>
            </a:r>
          </a:p>
        </p:txBody>
      </p:sp>
      <p:sp>
        <p:nvSpPr>
          <p:cNvPr id="308" name="Shape 308"/>
          <p:cNvSpPr/>
          <p:nvPr/>
        </p:nvSpPr>
        <p:spPr>
          <a:xfrm>
            <a:off x="2626409" y="5327553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2775906" y="5290721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 연구 속도 +999%</a:t>
            </a:r>
          </a:p>
        </p:txBody>
      </p:sp>
      <p:sp>
        <p:nvSpPr>
          <p:cNvPr id="310" name="Shape 310"/>
          <p:cNvSpPr/>
          <p:nvPr/>
        </p:nvSpPr>
        <p:spPr>
          <a:xfrm>
            <a:off x="2626409" y="5570139"/>
            <a:ext cx="196594" cy="196659"/>
          </a:xfrm>
          <a:prstGeom prst="ellipse">
            <a:avLst/>
          </a:prstGeom>
          <a:solidFill>
            <a:srgbClr val="F7CAAC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2788339" y="5549389"/>
            <a:ext cx="2953221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아카데미 연구 속도 +999%</a:t>
            </a:r>
          </a:p>
        </p:txBody>
      </p:sp>
      <p:sp>
        <p:nvSpPr>
          <p:cNvPr id="312" name="Shape 312"/>
          <p:cNvSpPr/>
          <p:nvPr/>
        </p:nvSpPr>
        <p:spPr>
          <a:xfrm>
            <a:off x="2356775" y="4234617"/>
            <a:ext cx="3500951" cy="1566000"/>
          </a:xfrm>
          <a:prstGeom prst="rect">
            <a:avLst/>
          </a:prstGeom>
          <a:solidFill>
            <a:schemeClr val="accent2">
              <a:alpha val="46274"/>
            </a:schemeClr>
          </a:solidFill>
          <a:ln cap="flat" cmpd="sng" w="12700">
            <a:solidFill>
              <a:srgbClr val="26262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13" name="Shape 313"/>
          <p:cNvSpPr/>
          <p:nvPr/>
        </p:nvSpPr>
        <p:spPr>
          <a:xfrm>
            <a:off x="4672275" y="5996275"/>
            <a:ext cx="9813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Reserch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